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3"/>
  </p:notesMasterIdLst>
  <p:handoutMasterIdLst>
    <p:handoutMasterId r:id="rId24"/>
  </p:handoutMasterIdLst>
  <p:sldIdLst>
    <p:sldId id="314" r:id="rId2"/>
    <p:sldId id="303" r:id="rId3"/>
    <p:sldId id="305" r:id="rId4"/>
    <p:sldId id="315" r:id="rId5"/>
    <p:sldId id="312" r:id="rId6"/>
    <p:sldId id="308" r:id="rId7"/>
    <p:sldId id="278" r:id="rId8"/>
    <p:sldId id="304" r:id="rId9"/>
    <p:sldId id="316" r:id="rId10"/>
    <p:sldId id="301" r:id="rId11"/>
    <p:sldId id="279" r:id="rId12"/>
    <p:sldId id="292" r:id="rId13"/>
    <p:sldId id="284" r:id="rId14"/>
    <p:sldId id="302" r:id="rId15"/>
    <p:sldId id="310" r:id="rId16"/>
    <p:sldId id="295" r:id="rId17"/>
    <p:sldId id="298" r:id="rId18"/>
    <p:sldId id="309" r:id="rId19"/>
    <p:sldId id="313" r:id="rId20"/>
    <p:sldId id="317" r:id="rId21"/>
    <p:sldId id="291" r:id="rId2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68" d="100"/>
          <a:sy n="68" d="100"/>
        </p:scale>
        <p:origin x="14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Building the CCR over time</c:v>
                </c:pt>
              </c:strCache>
            </c:strRef>
          </c:tx>
          <c:dPt>
            <c:idx val="0"/>
            <c:bubble3D val="0"/>
            <c:spPr>
              <a:solidFill>
                <a:srgbClr val="92D050"/>
              </a:solidFill>
              <a:ln w="19002">
                <a:solidFill>
                  <a:schemeClr val="lt1"/>
                </a:solidFill>
              </a:ln>
              <a:effectLst/>
            </c:spPr>
            <c:extLst>
              <c:ext xmlns:c16="http://schemas.microsoft.com/office/drawing/2014/chart" uri="{C3380CC4-5D6E-409C-BE32-E72D297353CC}">
                <c16:uniqueId val="{00000000-AB60-4592-A3FD-7E04312827AC}"/>
              </c:ext>
            </c:extLst>
          </c:dPt>
          <c:dPt>
            <c:idx val="1"/>
            <c:bubble3D val="0"/>
            <c:spPr>
              <a:solidFill>
                <a:srgbClr val="FFFF00"/>
              </a:solidFill>
              <a:ln w="19002">
                <a:solidFill>
                  <a:schemeClr val="lt1"/>
                </a:solidFill>
              </a:ln>
              <a:effectLst/>
            </c:spPr>
            <c:extLst>
              <c:ext xmlns:c16="http://schemas.microsoft.com/office/drawing/2014/chart" uri="{C3380CC4-5D6E-409C-BE32-E72D297353CC}">
                <c16:uniqueId val="{00000001-AB60-4592-A3FD-7E04312827AC}"/>
              </c:ext>
            </c:extLst>
          </c:dPt>
          <c:dPt>
            <c:idx val="2"/>
            <c:bubble3D val="0"/>
            <c:spPr>
              <a:solidFill>
                <a:srgbClr val="FFC000"/>
              </a:solidFill>
              <a:ln w="19002">
                <a:solidFill>
                  <a:schemeClr val="lt1"/>
                </a:solidFill>
              </a:ln>
              <a:effectLst/>
            </c:spPr>
            <c:extLst>
              <c:ext xmlns:c16="http://schemas.microsoft.com/office/drawing/2014/chart" uri="{C3380CC4-5D6E-409C-BE32-E72D297353CC}">
                <c16:uniqueId val="{00000002-AB60-4592-A3FD-7E04312827AC}"/>
              </c:ext>
            </c:extLst>
          </c:dPt>
          <c:dPt>
            <c:idx val="3"/>
            <c:bubble3D val="0"/>
            <c:spPr>
              <a:solidFill>
                <a:srgbClr val="FF0000"/>
              </a:solidFill>
              <a:ln w="19002">
                <a:solidFill>
                  <a:schemeClr val="lt1"/>
                </a:solidFill>
              </a:ln>
              <a:effectLst/>
            </c:spPr>
            <c:extLst>
              <c:ext xmlns:c16="http://schemas.microsoft.com/office/drawing/2014/chart" uri="{C3380CC4-5D6E-409C-BE32-E72D297353CC}">
                <c16:uniqueId val="{00000003-AB60-4592-A3FD-7E04312827AC}"/>
              </c:ext>
            </c:extLst>
          </c:dPt>
          <c:dPt>
            <c:idx val="4"/>
            <c:bubble3D val="0"/>
            <c:spPr>
              <a:solidFill>
                <a:schemeClr val="accent2"/>
              </a:solidFill>
              <a:ln w="19002">
                <a:solidFill>
                  <a:schemeClr val="lt1"/>
                </a:solidFill>
              </a:ln>
              <a:effectLst/>
            </c:spPr>
            <c:extLst>
              <c:ext xmlns:c16="http://schemas.microsoft.com/office/drawing/2014/chart" uri="{C3380CC4-5D6E-409C-BE32-E72D297353CC}">
                <c16:uniqueId val="{00000004-AB60-4592-A3FD-7E04312827AC}"/>
              </c:ext>
            </c:extLst>
          </c:dPt>
          <c:dPt>
            <c:idx val="5"/>
            <c:bubble3D val="0"/>
            <c:spPr>
              <a:solidFill>
                <a:srgbClr val="9933FF"/>
              </a:solidFill>
              <a:ln w="19002">
                <a:solidFill>
                  <a:schemeClr val="lt1"/>
                </a:solidFill>
              </a:ln>
              <a:effectLst/>
            </c:spPr>
            <c:extLst>
              <c:ext xmlns:c16="http://schemas.microsoft.com/office/drawing/2014/chart" uri="{C3380CC4-5D6E-409C-BE32-E72D297353CC}">
                <c16:uniqueId val="{00000005-AB60-4592-A3FD-7E04312827AC}"/>
              </c:ext>
            </c:extLst>
          </c:dPt>
          <c:dPt>
            <c:idx val="6"/>
            <c:bubble3D val="0"/>
            <c:spPr>
              <a:solidFill>
                <a:srgbClr val="002060"/>
              </a:solidFill>
              <a:ln w="19002">
                <a:solidFill>
                  <a:schemeClr val="lt1"/>
                </a:solidFill>
              </a:ln>
              <a:effectLst/>
            </c:spPr>
            <c:extLst>
              <c:ext xmlns:c16="http://schemas.microsoft.com/office/drawing/2014/chart" uri="{C3380CC4-5D6E-409C-BE32-E72D297353CC}">
                <c16:uniqueId val="{00000006-AB60-4592-A3FD-7E04312827AC}"/>
              </c:ext>
            </c:extLst>
          </c:dPt>
          <c:dPt>
            <c:idx val="7"/>
            <c:bubble3D val="0"/>
            <c:spPr>
              <a:solidFill>
                <a:srgbClr val="0070C0"/>
              </a:solidFill>
              <a:ln w="19002">
                <a:solidFill>
                  <a:schemeClr val="lt1"/>
                </a:solidFill>
              </a:ln>
              <a:effectLst/>
            </c:spPr>
            <c:extLst>
              <c:ext xmlns:c16="http://schemas.microsoft.com/office/drawing/2014/chart" uri="{C3380CC4-5D6E-409C-BE32-E72D297353CC}">
                <c16:uniqueId val="{00000007-AB60-4592-A3FD-7E04312827AC}"/>
              </c:ext>
            </c:extLst>
          </c:dPt>
          <c:dPt>
            <c:idx val="8"/>
            <c:bubble3D val="0"/>
            <c:spPr>
              <a:solidFill>
                <a:srgbClr val="00B0F0"/>
              </a:solidFill>
              <a:ln w="19002">
                <a:solidFill>
                  <a:schemeClr val="lt1"/>
                </a:solidFill>
              </a:ln>
              <a:effectLst/>
            </c:spPr>
            <c:extLst>
              <c:ext xmlns:c16="http://schemas.microsoft.com/office/drawing/2014/chart" uri="{C3380CC4-5D6E-409C-BE32-E72D297353CC}">
                <c16:uniqueId val="{00000008-AB60-4592-A3FD-7E04312827AC}"/>
              </c:ext>
            </c:extLst>
          </c:dPt>
          <c:cat>
            <c:strRef>
              <c:f>Sheet1!$A$2:$A$10</c:f>
              <c:strCache>
                <c:ptCount val="9"/>
                <c:pt idx="0">
                  <c:v>Structures and referrals pathways</c:v>
                </c:pt>
                <c:pt idx="1">
                  <c:v>Specialist courts and  CJS operations</c:v>
                </c:pt>
                <c:pt idx="2">
                  <c:v>Health- A&amp;E and walk-in centres</c:v>
                </c:pt>
                <c:pt idx="3">
                  <c:v>Children and Young People</c:v>
                </c:pt>
                <c:pt idx="4">
                  <c:v>MARAC</c:v>
                </c:pt>
                <c:pt idx="5">
                  <c:v>Housing</c:v>
                </c:pt>
                <c:pt idx="6">
                  <c:v>Maternity and acute trusts</c:v>
                </c:pt>
                <c:pt idx="7">
                  <c:v>Mental Health</c:v>
                </c:pt>
                <c:pt idx="8">
                  <c:v>Community based work</c:v>
                </c:pt>
              </c:strCache>
            </c:strRef>
          </c:cat>
          <c:val>
            <c:numRef>
              <c:f>Sheet1!$B$2:$B$10</c:f>
              <c:numCache>
                <c:formatCode>General</c:formatCode>
                <c:ptCount val="9"/>
                <c:pt idx="0">
                  <c:v>10</c:v>
                </c:pt>
                <c:pt idx="1">
                  <c:v>10</c:v>
                </c:pt>
                <c:pt idx="2">
                  <c:v>10</c:v>
                </c:pt>
                <c:pt idx="3">
                  <c:v>10</c:v>
                </c:pt>
                <c:pt idx="4">
                  <c:v>10</c:v>
                </c:pt>
                <c:pt idx="5">
                  <c:v>10</c:v>
                </c:pt>
                <c:pt idx="6">
                  <c:v>10</c:v>
                </c:pt>
                <c:pt idx="7">
                  <c:v>10</c:v>
                </c:pt>
                <c:pt idx="8">
                  <c:v>10</c:v>
                </c:pt>
              </c:numCache>
            </c:numRef>
          </c:val>
          <c:extLst>
            <c:ext xmlns:c16="http://schemas.microsoft.com/office/drawing/2014/chart" uri="{C3380CC4-5D6E-409C-BE32-E72D297353CC}">
              <c16:uniqueId val="{00000009-AB60-4592-A3FD-7E04312827AC}"/>
            </c:ext>
          </c:extLst>
        </c:ser>
        <c:dLbls>
          <c:showLegendKey val="0"/>
          <c:showVal val="0"/>
          <c:showCatName val="0"/>
          <c:showSerName val="0"/>
          <c:showPercent val="0"/>
          <c:showBubbleSize val="0"/>
          <c:showLeaderLines val="1"/>
        </c:dLbls>
        <c:firstSliceAng val="0"/>
      </c:pieChart>
      <c:spPr>
        <a:noFill/>
        <a:ln w="25336">
          <a:noFill/>
        </a:ln>
      </c:spPr>
    </c:plotArea>
    <c:legend>
      <c:legendPos val="b"/>
      <c:overlay val="0"/>
      <c:spPr>
        <a:noFill/>
        <a:ln>
          <a:noFill/>
        </a:ln>
        <a:effectLst/>
      </c:spPr>
      <c:txPr>
        <a:bodyPr rot="0" spcFirstLastPara="1" vertOverflow="ellipsis" vert="horz" wrap="square" anchor="ctr" anchorCtr="1"/>
        <a:lstStyle/>
        <a:p>
          <a:pPr>
            <a:defRPr sz="1194"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59" b="0" i="0" u="none" strike="noStrike" kern="1200" spc="0" baseline="0">
                <a:solidFill>
                  <a:schemeClr val="tx1">
                    <a:lumMod val="65000"/>
                    <a:lumOff val="35000"/>
                  </a:schemeClr>
                </a:solidFill>
                <a:latin typeface="+mn-lt"/>
                <a:ea typeface="+mn-ea"/>
                <a:cs typeface="+mn-cs"/>
              </a:defRPr>
            </a:pPr>
            <a:r>
              <a:rPr lang="en-GB" sz="1997" b="1" dirty="0"/>
              <a:t>National</a:t>
            </a:r>
            <a:r>
              <a:rPr lang="en-GB" sz="1997" b="1" baseline="0" dirty="0"/>
              <a:t> work related to what we have learned</a:t>
            </a:r>
            <a:endParaRPr lang="en-GB" sz="2000" b="1" dirty="0"/>
          </a:p>
        </c:rich>
      </c:tx>
      <c:overlay val="0"/>
      <c:spPr>
        <a:noFill/>
        <a:ln w="25402">
          <a:noFill/>
        </a:ln>
      </c:spPr>
    </c:title>
    <c:autoTitleDeleted val="0"/>
    <c:plotArea>
      <c:layout/>
      <c:pieChart>
        <c:varyColors val="1"/>
        <c:ser>
          <c:idx val="0"/>
          <c:order val="0"/>
          <c:tx>
            <c:strRef>
              <c:f>Sheet1!$B$1</c:f>
              <c:strCache>
                <c:ptCount val="1"/>
                <c:pt idx="0">
                  <c:v>Building the CCR over time</c:v>
                </c:pt>
              </c:strCache>
            </c:strRef>
          </c:tx>
          <c:spPr>
            <a:solidFill>
              <a:srgbClr val="5B9BD5"/>
            </a:solidFill>
            <a:ln w="3175">
              <a:solidFill>
                <a:srgbClr val="FFFFFF"/>
              </a:solidFill>
              <a:prstDash val="solid"/>
            </a:ln>
          </c:spPr>
          <c:dPt>
            <c:idx val="0"/>
            <c:bubble3D val="0"/>
            <c:spPr>
              <a:solidFill>
                <a:srgbClr val="92D050"/>
              </a:solidFill>
              <a:ln w="3175">
                <a:solidFill>
                  <a:srgbClr val="FFFFFF"/>
                </a:solidFill>
                <a:prstDash val="solid"/>
              </a:ln>
            </c:spPr>
            <c:extLst>
              <c:ext xmlns:c16="http://schemas.microsoft.com/office/drawing/2014/chart" uri="{C3380CC4-5D6E-409C-BE32-E72D297353CC}">
                <c16:uniqueId val="{00000000-166E-4C3C-AA17-5B1EB845EA1D}"/>
              </c:ext>
            </c:extLst>
          </c:dPt>
          <c:dPt>
            <c:idx val="1"/>
            <c:bubble3D val="0"/>
            <c:spPr>
              <a:solidFill>
                <a:srgbClr val="FCF305"/>
              </a:solidFill>
              <a:ln w="3175">
                <a:solidFill>
                  <a:srgbClr val="FFFFFF"/>
                </a:solidFill>
                <a:prstDash val="solid"/>
              </a:ln>
            </c:spPr>
            <c:extLst>
              <c:ext xmlns:c16="http://schemas.microsoft.com/office/drawing/2014/chart" uri="{C3380CC4-5D6E-409C-BE32-E72D297353CC}">
                <c16:uniqueId val="{00000001-166E-4C3C-AA17-5B1EB845EA1D}"/>
              </c:ext>
            </c:extLst>
          </c:dPt>
          <c:dPt>
            <c:idx val="2"/>
            <c:bubble3D val="0"/>
            <c:spPr>
              <a:solidFill>
                <a:srgbClr val="FFC000"/>
              </a:solidFill>
              <a:ln w="3175">
                <a:solidFill>
                  <a:srgbClr val="FFFFFF"/>
                </a:solidFill>
                <a:prstDash val="solid"/>
              </a:ln>
            </c:spPr>
            <c:extLst>
              <c:ext xmlns:c16="http://schemas.microsoft.com/office/drawing/2014/chart" uri="{C3380CC4-5D6E-409C-BE32-E72D297353CC}">
                <c16:uniqueId val="{00000002-166E-4C3C-AA17-5B1EB845EA1D}"/>
              </c:ext>
            </c:extLst>
          </c:dPt>
          <c:dPt>
            <c:idx val="3"/>
            <c:bubble3D val="0"/>
            <c:spPr>
              <a:solidFill>
                <a:srgbClr val="DD0806"/>
              </a:solidFill>
              <a:ln w="3175">
                <a:solidFill>
                  <a:srgbClr val="FFFFFF"/>
                </a:solidFill>
                <a:prstDash val="solid"/>
              </a:ln>
            </c:spPr>
            <c:extLst>
              <c:ext xmlns:c16="http://schemas.microsoft.com/office/drawing/2014/chart" uri="{C3380CC4-5D6E-409C-BE32-E72D297353CC}">
                <c16:uniqueId val="{00000003-166E-4C3C-AA17-5B1EB845EA1D}"/>
              </c:ext>
            </c:extLst>
          </c:dPt>
          <c:dPt>
            <c:idx val="4"/>
            <c:bubble3D val="0"/>
            <c:spPr>
              <a:solidFill>
                <a:srgbClr val="ED7D31"/>
              </a:solidFill>
              <a:ln w="3175">
                <a:solidFill>
                  <a:srgbClr val="FFFFFF"/>
                </a:solidFill>
                <a:prstDash val="solid"/>
              </a:ln>
            </c:spPr>
            <c:extLst>
              <c:ext xmlns:c16="http://schemas.microsoft.com/office/drawing/2014/chart" uri="{C3380CC4-5D6E-409C-BE32-E72D297353CC}">
                <c16:uniqueId val="{00000004-166E-4C3C-AA17-5B1EB845EA1D}"/>
              </c:ext>
            </c:extLst>
          </c:dPt>
          <c:dPt>
            <c:idx val="5"/>
            <c:bubble3D val="0"/>
            <c:spPr>
              <a:solidFill>
                <a:srgbClr val="9933FF"/>
              </a:solidFill>
              <a:ln w="3175">
                <a:solidFill>
                  <a:srgbClr val="FFFFFF"/>
                </a:solidFill>
                <a:prstDash val="solid"/>
              </a:ln>
            </c:spPr>
            <c:extLst>
              <c:ext xmlns:c16="http://schemas.microsoft.com/office/drawing/2014/chart" uri="{C3380CC4-5D6E-409C-BE32-E72D297353CC}">
                <c16:uniqueId val="{00000005-166E-4C3C-AA17-5B1EB845EA1D}"/>
              </c:ext>
            </c:extLst>
          </c:dPt>
          <c:dPt>
            <c:idx val="6"/>
            <c:bubble3D val="0"/>
            <c:spPr>
              <a:solidFill>
                <a:srgbClr val="002060"/>
              </a:solidFill>
              <a:ln w="3175">
                <a:solidFill>
                  <a:srgbClr val="FFFFFF"/>
                </a:solidFill>
                <a:prstDash val="solid"/>
              </a:ln>
            </c:spPr>
            <c:extLst>
              <c:ext xmlns:c16="http://schemas.microsoft.com/office/drawing/2014/chart" uri="{C3380CC4-5D6E-409C-BE32-E72D297353CC}">
                <c16:uniqueId val="{00000006-166E-4C3C-AA17-5B1EB845EA1D}"/>
              </c:ext>
            </c:extLst>
          </c:dPt>
          <c:dPt>
            <c:idx val="7"/>
            <c:bubble3D val="0"/>
            <c:spPr>
              <a:solidFill>
                <a:srgbClr val="0070C0"/>
              </a:solidFill>
              <a:ln w="3175">
                <a:solidFill>
                  <a:srgbClr val="FFFFFF"/>
                </a:solidFill>
                <a:prstDash val="solid"/>
              </a:ln>
            </c:spPr>
            <c:extLst>
              <c:ext xmlns:c16="http://schemas.microsoft.com/office/drawing/2014/chart" uri="{C3380CC4-5D6E-409C-BE32-E72D297353CC}">
                <c16:uniqueId val="{00000007-166E-4C3C-AA17-5B1EB845EA1D}"/>
              </c:ext>
            </c:extLst>
          </c:dPt>
          <c:dPt>
            <c:idx val="8"/>
            <c:bubble3D val="0"/>
            <c:spPr>
              <a:solidFill>
                <a:srgbClr val="00B0F0"/>
              </a:solidFill>
              <a:ln w="3175">
                <a:solidFill>
                  <a:srgbClr val="FFFFFF"/>
                </a:solidFill>
                <a:prstDash val="solid"/>
              </a:ln>
            </c:spPr>
            <c:extLst>
              <c:ext xmlns:c16="http://schemas.microsoft.com/office/drawing/2014/chart" uri="{C3380CC4-5D6E-409C-BE32-E72D297353CC}">
                <c16:uniqueId val="{00000008-166E-4C3C-AA17-5B1EB845EA1D}"/>
              </c:ext>
            </c:extLst>
          </c:dPt>
          <c:cat>
            <c:strRef>
              <c:f>Sheet1!$A$2:$A$10</c:f>
              <c:strCache>
                <c:ptCount val="9"/>
                <c:pt idx="0">
                  <c:v>Structures and referrals pathways</c:v>
                </c:pt>
                <c:pt idx="1">
                  <c:v>Specialist courts and  CJS operations</c:v>
                </c:pt>
                <c:pt idx="2">
                  <c:v>Health- A&amp;E and walk-in centres</c:v>
                </c:pt>
                <c:pt idx="3">
                  <c:v>Children and Young People</c:v>
                </c:pt>
                <c:pt idx="4">
                  <c:v>MARAC</c:v>
                </c:pt>
                <c:pt idx="5">
                  <c:v>Housing</c:v>
                </c:pt>
                <c:pt idx="6">
                  <c:v>Maternity and acute trusts</c:v>
                </c:pt>
                <c:pt idx="7">
                  <c:v>Mental Health</c:v>
                </c:pt>
                <c:pt idx="8">
                  <c:v>Community based work</c:v>
                </c:pt>
              </c:strCache>
            </c:strRef>
          </c:cat>
          <c:val>
            <c:numRef>
              <c:f>Sheet1!$B$2:$B$10</c:f>
              <c:numCache>
                <c:formatCode>General</c:formatCode>
                <c:ptCount val="9"/>
                <c:pt idx="0">
                  <c:v>10</c:v>
                </c:pt>
                <c:pt idx="1">
                  <c:v>10</c:v>
                </c:pt>
                <c:pt idx="2">
                  <c:v>10</c:v>
                </c:pt>
                <c:pt idx="3">
                  <c:v>10</c:v>
                </c:pt>
                <c:pt idx="4">
                  <c:v>10</c:v>
                </c:pt>
                <c:pt idx="5">
                  <c:v>10</c:v>
                </c:pt>
                <c:pt idx="6">
                  <c:v>10</c:v>
                </c:pt>
                <c:pt idx="7">
                  <c:v>10</c:v>
                </c:pt>
                <c:pt idx="8">
                  <c:v>10</c:v>
                </c:pt>
              </c:numCache>
            </c:numRef>
          </c:val>
          <c:extLst>
            <c:ext xmlns:c16="http://schemas.microsoft.com/office/drawing/2014/chart" uri="{C3380CC4-5D6E-409C-BE32-E72D297353CC}">
              <c16:uniqueId val="{00000009-166E-4C3C-AA17-5B1EB845EA1D}"/>
            </c:ext>
          </c:extLst>
        </c:ser>
        <c:dLbls>
          <c:showLegendKey val="0"/>
          <c:showVal val="0"/>
          <c:showCatName val="0"/>
          <c:showSerName val="0"/>
          <c:showPercent val="0"/>
          <c:showBubbleSize val="0"/>
          <c:showLeaderLines val="1"/>
        </c:dLbls>
        <c:firstSliceAng val="0"/>
      </c:pieChart>
      <c:spPr>
        <a:noFill/>
        <a:ln w="25402">
          <a:noFill/>
        </a:ln>
      </c:spPr>
    </c:plotArea>
    <c:plotVisOnly val="1"/>
    <c:dispBlanksAs val="zero"/>
    <c:showDLblsOverMax val="0"/>
  </c:chart>
  <c:spPr>
    <a:noFill/>
    <a:ln>
      <a:noFill/>
    </a:ln>
  </c:spPr>
  <c:txPr>
    <a:bodyPr/>
    <a:lstStyle/>
    <a:p>
      <a:pPr>
        <a:defRPr/>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AD95BC-0130-4F14-BD4D-0497E1F6B2D8}"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6775CD57-1CA4-4052-9382-3D0377DBED03}">
      <dgm:prSet phldrT="[Text]"/>
      <dgm:spPr/>
      <dgm:t>
        <a:bodyPr/>
        <a:lstStyle/>
        <a:p>
          <a:endParaRPr lang="en-US" dirty="0"/>
        </a:p>
      </dgm:t>
    </dgm:pt>
    <dgm:pt modelId="{69EF29CD-0E84-47B3-A547-4B819D88EF4B}" type="parTrans" cxnId="{76256171-784F-4BA6-B99F-D9B257086E37}">
      <dgm:prSet/>
      <dgm:spPr/>
      <dgm:t>
        <a:bodyPr/>
        <a:lstStyle/>
        <a:p>
          <a:endParaRPr lang="en-US"/>
        </a:p>
      </dgm:t>
    </dgm:pt>
    <dgm:pt modelId="{0707ABF2-DA5A-46DC-99EA-B2DA1384019F}" type="sibTrans" cxnId="{76256171-784F-4BA6-B99F-D9B257086E37}">
      <dgm:prSet/>
      <dgm:spPr/>
      <dgm:t>
        <a:bodyPr/>
        <a:lstStyle/>
        <a:p>
          <a:endParaRPr lang="en-US"/>
        </a:p>
      </dgm:t>
    </dgm:pt>
    <dgm:pt modelId="{5074A583-0573-45EC-B721-40597E56908F}">
      <dgm:prSet phldrT="[Text]" phldr="1"/>
      <dgm:spPr/>
      <dgm:t>
        <a:bodyPr/>
        <a:lstStyle/>
        <a:p>
          <a:endParaRPr lang="en-US" dirty="0"/>
        </a:p>
      </dgm:t>
    </dgm:pt>
    <dgm:pt modelId="{5C99859F-20A7-40CB-B7F2-CF825D66E5EC}" type="parTrans" cxnId="{17583A35-F478-4ED9-A514-E640BA8BB572}">
      <dgm:prSet/>
      <dgm:spPr/>
      <dgm:t>
        <a:bodyPr/>
        <a:lstStyle/>
        <a:p>
          <a:endParaRPr lang="en-US"/>
        </a:p>
      </dgm:t>
    </dgm:pt>
    <dgm:pt modelId="{14F93935-013E-4AB0-84D6-FA1322195019}" type="sibTrans" cxnId="{17583A35-F478-4ED9-A514-E640BA8BB572}">
      <dgm:prSet/>
      <dgm:spPr/>
      <dgm:t>
        <a:bodyPr/>
        <a:lstStyle/>
        <a:p>
          <a:endParaRPr lang="en-US"/>
        </a:p>
      </dgm:t>
    </dgm:pt>
    <dgm:pt modelId="{242352E0-4699-4054-8149-759BCB95C3A4}">
      <dgm:prSet/>
      <dgm:spPr/>
      <dgm:t>
        <a:bodyPr/>
        <a:lstStyle/>
        <a:p>
          <a:endParaRPr lang="en-US"/>
        </a:p>
      </dgm:t>
    </dgm:pt>
    <dgm:pt modelId="{988A2AFE-9DB5-4230-B03B-86FEABE29952}" type="parTrans" cxnId="{43B48E43-085C-4633-A742-AB9480082E89}">
      <dgm:prSet/>
      <dgm:spPr/>
      <dgm:t>
        <a:bodyPr/>
        <a:lstStyle/>
        <a:p>
          <a:endParaRPr lang="en-US"/>
        </a:p>
      </dgm:t>
    </dgm:pt>
    <dgm:pt modelId="{3324EB7A-C402-4613-A1EE-A87E8A6D4D42}" type="sibTrans" cxnId="{43B48E43-085C-4633-A742-AB9480082E89}">
      <dgm:prSet/>
      <dgm:spPr/>
      <dgm:t>
        <a:bodyPr/>
        <a:lstStyle/>
        <a:p>
          <a:endParaRPr lang="en-US"/>
        </a:p>
      </dgm:t>
    </dgm:pt>
    <dgm:pt modelId="{7113C467-5B77-42C4-8768-26A34576E3F7}">
      <dgm:prSet/>
      <dgm:spPr/>
      <dgm:t>
        <a:bodyPr/>
        <a:lstStyle/>
        <a:p>
          <a:endParaRPr lang="en-US"/>
        </a:p>
      </dgm:t>
    </dgm:pt>
    <dgm:pt modelId="{F8E068FA-C3BE-42C0-8F9C-3F6249AE20F5}" type="parTrans" cxnId="{88E95E90-BDE6-4115-9138-5B50CBB4CF39}">
      <dgm:prSet/>
      <dgm:spPr/>
      <dgm:t>
        <a:bodyPr/>
        <a:lstStyle/>
        <a:p>
          <a:endParaRPr lang="en-US"/>
        </a:p>
      </dgm:t>
    </dgm:pt>
    <dgm:pt modelId="{2C71D665-1DB1-4C08-AB91-DE2BB7EFB079}" type="sibTrans" cxnId="{88E95E90-BDE6-4115-9138-5B50CBB4CF39}">
      <dgm:prSet/>
      <dgm:spPr/>
      <dgm:t>
        <a:bodyPr/>
        <a:lstStyle/>
        <a:p>
          <a:endParaRPr lang="en-US"/>
        </a:p>
      </dgm:t>
    </dgm:pt>
    <dgm:pt modelId="{28F8D245-E2FF-4B74-80D9-599844BCC179}">
      <dgm:prSet/>
      <dgm:spPr/>
      <dgm:t>
        <a:bodyPr/>
        <a:lstStyle/>
        <a:p>
          <a:endParaRPr lang="en-US"/>
        </a:p>
      </dgm:t>
    </dgm:pt>
    <dgm:pt modelId="{92C7BD35-4C39-4677-B2C5-6D51745697A5}" type="parTrans" cxnId="{264C62DB-F64A-4903-8B10-53CB06876ACD}">
      <dgm:prSet/>
      <dgm:spPr/>
      <dgm:t>
        <a:bodyPr/>
        <a:lstStyle/>
        <a:p>
          <a:endParaRPr lang="en-US"/>
        </a:p>
      </dgm:t>
    </dgm:pt>
    <dgm:pt modelId="{3A3B0B41-CD5B-4272-A5DE-5F725EFBCBB0}" type="sibTrans" cxnId="{264C62DB-F64A-4903-8B10-53CB06876ACD}">
      <dgm:prSet/>
      <dgm:spPr/>
      <dgm:t>
        <a:bodyPr/>
        <a:lstStyle/>
        <a:p>
          <a:endParaRPr lang="en-US"/>
        </a:p>
      </dgm:t>
    </dgm:pt>
    <dgm:pt modelId="{6B87992F-6DC9-49E4-87EC-2B599837B23A}" type="pres">
      <dgm:prSet presAssocID="{92AD95BC-0130-4F14-BD4D-0497E1F6B2D8}" presName="diagram" presStyleCnt="0">
        <dgm:presLayoutVars>
          <dgm:dir/>
          <dgm:resizeHandles val="exact"/>
        </dgm:presLayoutVars>
      </dgm:prSet>
      <dgm:spPr/>
    </dgm:pt>
    <dgm:pt modelId="{A9CE64DB-4CC8-4503-9E55-269FC5DB91A1}" type="pres">
      <dgm:prSet presAssocID="{6775CD57-1CA4-4052-9382-3D0377DBED03}" presName="arrow" presStyleLbl="node1" presStyleIdx="0" presStyleCnt="5">
        <dgm:presLayoutVars>
          <dgm:bulletEnabled val="1"/>
        </dgm:presLayoutVars>
      </dgm:prSet>
      <dgm:spPr/>
    </dgm:pt>
    <dgm:pt modelId="{BD3C9B5E-E584-4B0B-A8F0-2EB601746E43}" type="pres">
      <dgm:prSet presAssocID="{7113C467-5B77-42C4-8768-26A34576E3F7}" presName="arrow" presStyleLbl="node1" presStyleIdx="1" presStyleCnt="5" custRadScaleRad="93960" custRadScaleInc="2237">
        <dgm:presLayoutVars>
          <dgm:bulletEnabled val="1"/>
        </dgm:presLayoutVars>
      </dgm:prSet>
      <dgm:spPr/>
    </dgm:pt>
    <dgm:pt modelId="{70918DA2-04CE-4032-B540-224BA11A7872}" type="pres">
      <dgm:prSet presAssocID="{28F8D245-E2FF-4B74-80D9-599844BCC179}" presName="arrow" presStyleLbl="node1" presStyleIdx="2" presStyleCnt="5">
        <dgm:presLayoutVars>
          <dgm:bulletEnabled val="1"/>
        </dgm:presLayoutVars>
      </dgm:prSet>
      <dgm:spPr/>
    </dgm:pt>
    <dgm:pt modelId="{D64DB95E-5365-4432-B2A2-C393278CC7DE}" type="pres">
      <dgm:prSet presAssocID="{5074A583-0573-45EC-B721-40597E56908F}" presName="arrow" presStyleLbl="node1" presStyleIdx="3" presStyleCnt="5">
        <dgm:presLayoutVars>
          <dgm:bulletEnabled val="1"/>
        </dgm:presLayoutVars>
      </dgm:prSet>
      <dgm:spPr/>
    </dgm:pt>
    <dgm:pt modelId="{F45EE229-BE63-412A-9170-074E4D1B6DB8}" type="pres">
      <dgm:prSet presAssocID="{242352E0-4699-4054-8149-759BCB95C3A4}" presName="arrow" presStyleLbl="node1" presStyleIdx="4" presStyleCnt="5">
        <dgm:presLayoutVars>
          <dgm:bulletEnabled val="1"/>
        </dgm:presLayoutVars>
      </dgm:prSet>
      <dgm:spPr/>
    </dgm:pt>
  </dgm:ptLst>
  <dgm:cxnLst>
    <dgm:cxn modelId="{099E7620-F01A-4351-B252-C5AF6C0F0C62}" type="presOf" srcId="{28F8D245-E2FF-4B74-80D9-599844BCC179}" destId="{70918DA2-04CE-4032-B540-224BA11A7872}" srcOrd="0" destOrd="0" presId="urn:microsoft.com/office/officeart/2005/8/layout/arrow5"/>
    <dgm:cxn modelId="{17583A35-F478-4ED9-A514-E640BA8BB572}" srcId="{92AD95BC-0130-4F14-BD4D-0497E1F6B2D8}" destId="{5074A583-0573-45EC-B721-40597E56908F}" srcOrd="3" destOrd="0" parTransId="{5C99859F-20A7-40CB-B7F2-CF825D66E5EC}" sibTransId="{14F93935-013E-4AB0-84D6-FA1322195019}"/>
    <dgm:cxn modelId="{43B48E43-085C-4633-A742-AB9480082E89}" srcId="{92AD95BC-0130-4F14-BD4D-0497E1F6B2D8}" destId="{242352E0-4699-4054-8149-759BCB95C3A4}" srcOrd="4" destOrd="0" parTransId="{988A2AFE-9DB5-4230-B03B-86FEABE29952}" sibTransId="{3324EB7A-C402-4613-A1EE-A87E8A6D4D42}"/>
    <dgm:cxn modelId="{76256171-784F-4BA6-B99F-D9B257086E37}" srcId="{92AD95BC-0130-4F14-BD4D-0497E1F6B2D8}" destId="{6775CD57-1CA4-4052-9382-3D0377DBED03}" srcOrd="0" destOrd="0" parTransId="{69EF29CD-0E84-47B3-A547-4B819D88EF4B}" sibTransId="{0707ABF2-DA5A-46DC-99EA-B2DA1384019F}"/>
    <dgm:cxn modelId="{AE44C871-3CA3-4582-8FFE-DF680FA438B6}" type="presOf" srcId="{5074A583-0573-45EC-B721-40597E56908F}" destId="{D64DB95E-5365-4432-B2A2-C393278CC7DE}" srcOrd="0" destOrd="0" presId="urn:microsoft.com/office/officeart/2005/8/layout/arrow5"/>
    <dgm:cxn modelId="{91E8F67E-BC02-424E-A079-7F873AC2EF61}" type="presOf" srcId="{6775CD57-1CA4-4052-9382-3D0377DBED03}" destId="{A9CE64DB-4CC8-4503-9E55-269FC5DB91A1}" srcOrd="0" destOrd="0" presId="urn:microsoft.com/office/officeart/2005/8/layout/arrow5"/>
    <dgm:cxn modelId="{88E95E90-BDE6-4115-9138-5B50CBB4CF39}" srcId="{92AD95BC-0130-4F14-BD4D-0497E1F6B2D8}" destId="{7113C467-5B77-42C4-8768-26A34576E3F7}" srcOrd="1" destOrd="0" parTransId="{F8E068FA-C3BE-42C0-8F9C-3F6249AE20F5}" sibTransId="{2C71D665-1DB1-4C08-AB91-DE2BB7EFB079}"/>
    <dgm:cxn modelId="{D27AB7C3-19C8-4D52-8CB4-E98DB76D517B}" type="presOf" srcId="{92AD95BC-0130-4F14-BD4D-0497E1F6B2D8}" destId="{6B87992F-6DC9-49E4-87EC-2B599837B23A}" srcOrd="0" destOrd="0" presId="urn:microsoft.com/office/officeart/2005/8/layout/arrow5"/>
    <dgm:cxn modelId="{264C62DB-F64A-4903-8B10-53CB06876ACD}" srcId="{92AD95BC-0130-4F14-BD4D-0497E1F6B2D8}" destId="{28F8D245-E2FF-4B74-80D9-599844BCC179}" srcOrd="2" destOrd="0" parTransId="{92C7BD35-4C39-4677-B2C5-6D51745697A5}" sibTransId="{3A3B0B41-CD5B-4272-A5DE-5F725EFBCBB0}"/>
    <dgm:cxn modelId="{5332B0DD-6F0C-467A-9A2F-515AA2D1467C}" type="presOf" srcId="{242352E0-4699-4054-8149-759BCB95C3A4}" destId="{F45EE229-BE63-412A-9170-074E4D1B6DB8}" srcOrd="0" destOrd="0" presId="urn:microsoft.com/office/officeart/2005/8/layout/arrow5"/>
    <dgm:cxn modelId="{917FC9E8-4970-486F-80BF-E94690DD10E8}" type="presOf" srcId="{7113C467-5B77-42C4-8768-26A34576E3F7}" destId="{BD3C9B5E-E584-4B0B-A8F0-2EB601746E43}" srcOrd="0" destOrd="0" presId="urn:microsoft.com/office/officeart/2005/8/layout/arrow5"/>
    <dgm:cxn modelId="{C07ED57E-8499-4B3D-B763-E4F1793E058B}" type="presParOf" srcId="{6B87992F-6DC9-49E4-87EC-2B599837B23A}" destId="{A9CE64DB-4CC8-4503-9E55-269FC5DB91A1}" srcOrd="0" destOrd="0" presId="urn:microsoft.com/office/officeart/2005/8/layout/arrow5"/>
    <dgm:cxn modelId="{B833E8D1-956B-48E9-AC41-DAE9E247A6D5}" type="presParOf" srcId="{6B87992F-6DC9-49E4-87EC-2B599837B23A}" destId="{BD3C9B5E-E584-4B0B-A8F0-2EB601746E43}" srcOrd="1" destOrd="0" presId="urn:microsoft.com/office/officeart/2005/8/layout/arrow5"/>
    <dgm:cxn modelId="{DA53D2F3-8A6C-4756-A53D-24D15FF60526}" type="presParOf" srcId="{6B87992F-6DC9-49E4-87EC-2B599837B23A}" destId="{70918DA2-04CE-4032-B540-224BA11A7872}" srcOrd="2" destOrd="0" presId="urn:microsoft.com/office/officeart/2005/8/layout/arrow5"/>
    <dgm:cxn modelId="{F5AAC124-F4CE-4BCC-8557-FDA2A7732598}" type="presParOf" srcId="{6B87992F-6DC9-49E4-87EC-2B599837B23A}" destId="{D64DB95E-5365-4432-B2A2-C393278CC7DE}" srcOrd="3" destOrd="0" presId="urn:microsoft.com/office/officeart/2005/8/layout/arrow5"/>
    <dgm:cxn modelId="{FB6FB77B-3766-4712-90FA-81E885DECA58}" type="presParOf" srcId="{6B87992F-6DC9-49E4-87EC-2B599837B23A}" destId="{F45EE229-BE63-412A-9170-074E4D1B6DB8}" srcOrd="4"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E64DB-4CC8-4503-9E55-269FC5DB91A1}">
      <dsp:nvSpPr>
        <dsp:cNvPr id="0" name=""/>
        <dsp:cNvSpPr/>
      </dsp:nvSpPr>
      <dsp:spPr>
        <a:xfrm>
          <a:off x="3193758" y="1112"/>
          <a:ext cx="1613482" cy="1613482"/>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1376" tIns="341376" rIns="341376" bIns="341376" numCol="1" spcCol="1270" anchor="ctr" anchorCtr="0">
          <a:noAutofit/>
        </a:bodyPr>
        <a:lstStyle/>
        <a:p>
          <a:pPr marL="0" lvl="0" indent="0" algn="ctr" defTabSz="2133600">
            <a:lnSpc>
              <a:spcPct val="90000"/>
            </a:lnSpc>
            <a:spcBef>
              <a:spcPct val="0"/>
            </a:spcBef>
            <a:spcAft>
              <a:spcPct val="35000"/>
            </a:spcAft>
            <a:buNone/>
          </a:pPr>
          <a:endParaRPr lang="en-US" sz="4800" kern="1200" dirty="0"/>
        </a:p>
      </dsp:txBody>
      <dsp:txXfrm>
        <a:off x="3597129" y="1112"/>
        <a:ext cx="806741" cy="1331123"/>
      </dsp:txXfrm>
    </dsp:sp>
    <dsp:sp modelId="{BD3C9B5E-E584-4B0B-A8F0-2EB601746E43}">
      <dsp:nvSpPr>
        <dsp:cNvPr id="0" name=""/>
        <dsp:cNvSpPr/>
      </dsp:nvSpPr>
      <dsp:spPr>
        <a:xfrm rot="4320000">
          <a:off x="4477009" y="1047276"/>
          <a:ext cx="1613482" cy="1613482"/>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rot="-5400000">
        <a:off x="4752458" y="1407020"/>
        <a:ext cx="1331123" cy="806741"/>
      </dsp:txXfrm>
    </dsp:sp>
    <dsp:sp modelId="{70918DA2-04CE-4032-B540-224BA11A7872}">
      <dsp:nvSpPr>
        <dsp:cNvPr id="0" name=""/>
        <dsp:cNvSpPr/>
      </dsp:nvSpPr>
      <dsp:spPr>
        <a:xfrm rot="8640000">
          <a:off x="4030521" y="2576405"/>
          <a:ext cx="1613482" cy="1613482"/>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1376" tIns="341376" rIns="341376" bIns="341376" numCol="1" spcCol="1270" anchor="ctr" anchorCtr="0">
          <a:noAutofit/>
        </a:bodyPr>
        <a:lstStyle/>
        <a:p>
          <a:pPr marL="0" lvl="0" indent="0" algn="ctr" defTabSz="2133600">
            <a:lnSpc>
              <a:spcPct val="90000"/>
            </a:lnSpc>
            <a:spcBef>
              <a:spcPct val="0"/>
            </a:spcBef>
            <a:spcAft>
              <a:spcPct val="35000"/>
            </a:spcAft>
            <a:buNone/>
          </a:pPr>
          <a:endParaRPr lang="en-US" sz="4800" kern="1200"/>
        </a:p>
      </dsp:txBody>
      <dsp:txXfrm rot="10800000">
        <a:off x="4516874" y="2831801"/>
        <a:ext cx="806741" cy="1331123"/>
      </dsp:txXfrm>
    </dsp:sp>
    <dsp:sp modelId="{D64DB95E-5365-4432-B2A2-C393278CC7DE}">
      <dsp:nvSpPr>
        <dsp:cNvPr id="0" name=""/>
        <dsp:cNvSpPr/>
      </dsp:nvSpPr>
      <dsp:spPr>
        <a:xfrm rot="12960000">
          <a:off x="2356995" y="2576405"/>
          <a:ext cx="1613482" cy="1613482"/>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endParaRPr lang="en-US" sz="1900" kern="1200" dirty="0"/>
        </a:p>
      </dsp:txBody>
      <dsp:txXfrm rot="10800000">
        <a:off x="2677382" y="2831801"/>
        <a:ext cx="806741" cy="1331123"/>
      </dsp:txXfrm>
    </dsp:sp>
    <dsp:sp modelId="{F45EE229-BE63-412A-9170-074E4D1B6DB8}">
      <dsp:nvSpPr>
        <dsp:cNvPr id="0" name=""/>
        <dsp:cNvSpPr/>
      </dsp:nvSpPr>
      <dsp:spPr>
        <a:xfrm rot="17280000">
          <a:off x="1839846" y="984786"/>
          <a:ext cx="1613482" cy="1613482"/>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rot="5400000">
        <a:off x="1846756" y="1344529"/>
        <a:ext cx="1331123" cy="806741"/>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0.57433</cdr:x>
      <cdr:y>0.20591</cdr:y>
    </cdr:from>
    <cdr:to>
      <cdr:x>0.92759</cdr:x>
      <cdr:y>0.20591</cdr:y>
    </cdr:to>
    <cdr:cxnSp macro="">
      <cdr:nvCxnSpPr>
        <cdr:cNvPr id="5" name="Straight Arrow Connector 4"/>
        <cdr:cNvCxnSpPr/>
      </cdr:nvCxnSpPr>
      <cdr:spPr bwMode="auto">
        <a:xfrm xmlns:a="http://schemas.openxmlformats.org/drawingml/2006/main" flipH="1">
          <a:off x="4555232" y="864096"/>
          <a:ext cx="2736304" cy="0"/>
        </a:xfrm>
        <a:prstGeom xmlns:a="http://schemas.openxmlformats.org/drawingml/2006/main" prst="straightConnector1">
          <a:avLst/>
        </a:prstGeom>
        <a:solidFill xmlns:a="http://schemas.openxmlformats.org/drawingml/2006/main">
          <a:schemeClr val="accent1"/>
        </a:solidFill>
        <a:ln xmlns:a="http://schemas.openxmlformats.org/drawingml/2006/main" w="9525" cap="flat" cmpd="sng" algn="ctr">
          <a:solidFill>
            <a:schemeClr val="tx1"/>
          </a:solidFill>
          <a:prstDash val="solid"/>
          <a:round/>
          <a:headEnd type="none" w="med" len="med"/>
          <a:tailEnd type="triangle"/>
        </a:ln>
        <a:effectLst xmlns:a="http://schemas.openxmlformats.org/drawingml/2006/main"/>
        <a:extLst xmlns:a="http://schemas.openxmlformats.org/drawingml/2006/main"/>
      </cdr:spPr>
    </cdr:cxnSp>
  </cdr:relSizeAnchor>
  <cdr:relSizeAnchor xmlns:cdr="http://schemas.openxmlformats.org/drawingml/2006/chartDrawing">
    <cdr:from>
      <cdr:x>0.79301</cdr:x>
      <cdr:y>0.20368</cdr:y>
    </cdr:from>
    <cdr:to>
      <cdr:x>1</cdr:x>
      <cdr:y>0.53632</cdr:y>
    </cdr:to>
    <cdr:sp macro="" textlink="">
      <cdr:nvSpPr>
        <cdr:cNvPr id="7" name="TextBox 6"/>
        <cdr:cNvSpPr txBox="1"/>
      </cdr:nvSpPr>
      <cdr:spPr>
        <a:xfrm xmlns:a="http://schemas.openxmlformats.org/drawingml/2006/main">
          <a:off x="6355432" y="856202"/>
          <a:ext cx="1440160" cy="15526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600" b="1" dirty="0"/>
            <a:t>In Search of Excellence:  Strategic and Operational Guide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GB"/>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0A5FE258-5678-4865-B57A-CA79DEDE92F5}" type="datetimeFigureOut">
              <a:rPr lang="en-GB" smtClean="0"/>
              <a:t>24/07/2017</a:t>
            </a:fld>
            <a:endParaRPr lang="en-GB"/>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GB"/>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04931AFB-1578-41F3-99B2-0E9D7F8D39A7}" type="slidenum">
              <a:rPr lang="en-GB" smtClean="0"/>
              <a:t>‹#›</a:t>
            </a:fld>
            <a:endParaRPr lang="en-GB"/>
          </a:p>
        </p:txBody>
      </p:sp>
    </p:spTree>
    <p:extLst>
      <p:ext uri="{BB962C8B-B14F-4D97-AF65-F5344CB8AC3E}">
        <p14:creationId xmlns:p14="http://schemas.microsoft.com/office/powerpoint/2010/main" val="1357873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GB"/>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AF5F936E-E991-4099-AF6B-FEF01D7BCF0A}" type="datetimeFigureOut">
              <a:rPr lang="en-GB" smtClean="0"/>
              <a:pPr/>
              <a:t>24/07/2017</a:t>
            </a:fld>
            <a:endParaRPr lang="en-GB"/>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GB"/>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GB"/>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983B9D0F-2576-4D9F-9454-606EB985226F}" type="slidenum">
              <a:rPr lang="en-GB" smtClean="0"/>
              <a:pPr/>
              <a:t>‹#›</a:t>
            </a:fld>
            <a:endParaRPr lang="en-GB"/>
          </a:p>
        </p:txBody>
      </p:sp>
    </p:spTree>
    <p:extLst>
      <p:ext uri="{BB962C8B-B14F-4D97-AF65-F5344CB8AC3E}">
        <p14:creationId xmlns:p14="http://schemas.microsoft.com/office/powerpoint/2010/main" val="1845490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standingtogether.org.uk/standingtogetherpartnership/standingtogetherccr/"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294967295"/>
          </p:nvPr>
        </p:nvSpPr>
        <p:spPr bwMode="auto">
          <a:xfrm>
            <a:off x="0" y="8774113"/>
            <a:ext cx="3011488" cy="4619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GB" altLang="en-US" sz="1200"/>
              <a:t>Copyright Awareness in Practice </a:t>
            </a:r>
          </a:p>
        </p:txBody>
      </p:sp>
      <p:sp>
        <p:nvSpPr>
          <p:cNvPr id="614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07C5B859-9964-40D6-B22C-801F7621F657}" type="slidenum">
              <a:rPr lang="en-GB" altLang="en-US" sz="1200" smtClean="0"/>
              <a:pPr/>
              <a:t>1</a:t>
            </a:fld>
            <a:endParaRPr lang="en-GB" altLang="en-US" sz="1200"/>
          </a:p>
        </p:txBody>
      </p:sp>
      <p:sp>
        <p:nvSpPr>
          <p:cNvPr id="6148" name="Rectangle 2"/>
          <p:cNvSpPr>
            <a:spLocks noGrp="1" noRot="1" noChangeAspect="1" noChangeArrowheads="1" noTextEdit="1"/>
          </p:cNvSpPr>
          <p:nvPr>
            <p:ph type="sldImg"/>
          </p:nvPr>
        </p:nvSpPr>
        <p:spPr>
          <a:ln/>
        </p:spPr>
      </p:sp>
      <p:sp>
        <p:nvSpPr>
          <p:cNvPr id="6149" name="Rectangle 3"/>
          <p:cNvSpPr>
            <a:spLocks noGrp="1" noChangeArrowheads="1"/>
          </p:cNvSpPr>
          <p:nvPr>
            <p:ph type="body" idx="1"/>
          </p:nvPr>
        </p:nvSpPr>
        <p:spPr/>
        <p:txBody>
          <a:bodyPr/>
          <a:lstStyle/>
          <a:p>
            <a:pPr eaLnBrk="1" hangingPunct="1">
              <a:defRPr/>
            </a:pPr>
            <a:endParaRPr lang="en-GB">
              <a:latin typeface="Times" charset="0"/>
              <a:ea typeface="ＭＳ Ｐゴシック" charset="0"/>
              <a:cs typeface="+mn-cs"/>
            </a:endParaRPr>
          </a:p>
        </p:txBody>
      </p:sp>
    </p:spTree>
    <p:extLst>
      <p:ext uri="{BB962C8B-B14F-4D97-AF65-F5344CB8AC3E}">
        <p14:creationId xmlns:p14="http://schemas.microsoft.com/office/powerpoint/2010/main" val="1275376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6"/>
          <p:cNvSpPr>
            <a:spLocks noGrp="1" noChangeArrowheads="1"/>
          </p:cNvSpPr>
          <p:nvPr>
            <p:ph type="ftr" sz="quarter" idx="4294967295"/>
          </p:nvPr>
        </p:nvSpPr>
        <p:spPr bwMode="auto">
          <a:xfrm>
            <a:off x="0" y="8772525"/>
            <a:ext cx="3011488" cy="461963"/>
          </a:xfrm>
          <a:prstGeom prst="rect">
            <a:avLst/>
          </a:prstGeom>
          <a:noFill/>
          <a:ln>
            <a:miter lim="800000"/>
            <a:headEnd/>
            <a:tailEnd/>
          </a:ln>
        </p:spPr>
        <p:txBody>
          <a:bodyPr/>
          <a:lstStyle/>
          <a:p>
            <a:r>
              <a:rPr lang="en-GB"/>
              <a:t>Copyright Awareness in Practice </a:t>
            </a:r>
          </a:p>
        </p:txBody>
      </p:sp>
      <p:sp>
        <p:nvSpPr>
          <p:cNvPr id="20482" name="Rectangle 7"/>
          <p:cNvSpPr>
            <a:spLocks noGrp="1" noChangeArrowheads="1"/>
          </p:cNvSpPr>
          <p:nvPr>
            <p:ph type="sldNum" sz="quarter" idx="5"/>
          </p:nvPr>
        </p:nvSpPr>
        <p:spPr>
          <a:noFill/>
          <a:ln>
            <a:miter lim="800000"/>
            <a:headEnd/>
            <a:tailEnd/>
          </a:ln>
        </p:spPr>
        <p:txBody>
          <a:bodyPr/>
          <a:lstStyle/>
          <a:p>
            <a:fld id="{BB9BBA3A-63F1-4D7F-B20A-974C41AE709D}" type="slidenum">
              <a:rPr lang="en-GB"/>
              <a:pPr/>
              <a:t>3</a:t>
            </a:fld>
            <a:endParaRPr lang="en-GB"/>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a:spcBef>
                <a:spcPct val="0"/>
              </a:spcBef>
            </a:pPr>
            <a:endParaRPr lang="en-GB">
              <a:latin typeface="Times" pitchFamily="2"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GB" dirty="0"/>
              <a:t>The CCR enables a whole system response to a whole person, recognising the wellbeing and safety needs of victims and survivors, with communities and </a:t>
            </a:r>
            <a:r>
              <a:rPr lang="en-GB" u="sng" dirty="0"/>
              <a:t>organisations working alongside them.</a:t>
            </a:r>
          </a:p>
          <a:p>
            <a:r>
              <a:rPr lang="en-GB" u="sng" dirty="0"/>
              <a:t>Responsibility for safety should not rest solely with individual victims</a:t>
            </a:r>
            <a:r>
              <a:rPr lang="en-GB" dirty="0"/>
              <a:t> but also with the community and services.</a:t>
            </a:r>
          </a:p>
          <a:p>
            <a:r>
              <a:rPr lang="en-GB" u="sng" dirty="0"/>
              <a:t>Perpetrators must be held to account </a:t>
            </a:r>
            <a:r>
              <a:rPr lang="en-GB" dirty="0"/>
              <a:t>for the harm they inflict, and offered routes to change their abusive behaviours.</a:t>
            </a:r>
          </a:p>
          <a:p>
            <a:r>
              <a:rPr lang="en-GB" u="sng" dirty="0"/>
              <a:t>A CCR supports organisational responses, it does not replace them</a:t>
            </a:r>
            <a:r>
              <a:rPr lang="en-GB" dirty="0"/>
              <a:t>: organisations remain responsible and accountable (to victims, to their own agencies and to the partnership) for their own responses to domestic abuse, within a context of multi-agency working.</a:t>
            </a:r>
          </a:p>
          <a:p>
            <a:r>
              <a:rPr lang="en-GB" dirty="0"/>
              <a:t>A CCR requires leadership, a shared understanding of domestic abuse and risk, and coordination (including: agencies understand their role in the CCR and the role of partner agencies).</a:t>
            </a:r>
          </a:p>
          <a:p>
            <a:endParaRPr lang="en-GB" dirty="0"/>
          </a:p>
          <a:p>
            <a:pPr>
              <a:buNone/>
            </a:pPr>
            <a:endParaRPr lang="en-GB" b="1" dirty="0"/>
          </a:p>
          <a:p>
            <a:pPr>
              <a:buNone/>
            </a:pPr>
            <a:r>
              <a:rPr lang="en-GB" b="1" dirty="0"/>
              <a:t>Strategy + Governance + Services</a:t>
            </a:r>
          </a:p>
          <a:p>
            <a:pPr>
              <a:buNone/>
            </a:pPr>
            <a:r>
              <a:rPr lang="en-GB" dirty="0"/>
              <a:t>All link up and work to a single vision of to promote a co-ordinated, multi-agency community response to domestic violence. This approach recognises that no one agency can tackle domestic violence effectively if acting alone. Without effective coordination of activities between agencies, responses are less effective and survivors of domestic violence are still at risk of falling through the gaps in the system.</a:t>
            </a:r>
          </a:p>
          <a:p>
            <a:pPr>
              <a:buNone/>
            </a:pPr>
            <a:r>
              <a:rPr lang="en-GB" dirty="0"/>
              <a:t>The </a:t>
            </a:r>
            <a:r>
              <a:rPr lang="en-GB" u="sng" dirty="0">
                <a:hlinkClick r:id="rId3" tooltip="CCR Page"/>
              </a:rPr>
              <a:t>coordinated partnership model</a:t>
            </a:r>
            <a:r>
              <a:rPr lang="en-GB" dirty="0"/>
              <a:t> enables all the relevant agencies to identify and respond successfully to domestic violence. We work together with statutory and community organisations - from criminal justice agencies to children’s services and refuges - to ensure that victims and children are safer, and perpetrators are held to account.</a:t>
            </a:r>
          </a:p>
          <a:p>
            <a:pPr>
              <a:buNone/>
            </a:pPr>
            <a:r>
              <a:rPr lang="en-GB" dirty="0"/>
              <a:t>The criminal justice system is just one aspect of a fully functioning coordinated approach, particularly when only a small number of victims report to the police and only a percentage of these cases will carry through into court. Health, Children’s Services, schools, faith groups, family, friends, work colleagues, and the plethora of voluntary agencies which support individuals and families, all have an important role to play in the response to domestic violence. No one agency can respond effectively on its own. Our success depends on the relationships and partnerships we build.</a:t>
            </a:r>
          </a:p>
          <a:p>
            <a:pPr>
              <a:buNone/>
            </a:pPr>
            <a:r>
              <a:rPr lang="en-GB" dirty="0"/>
              <a:t>The core purpose of developing coordinated responses is to enable individuals and communities to live free of violence and abuse. This approach seeks to eliminate domestic violence through improving integrated working, through written procedures, policies, shared action plans and resources, all supporting professional interventions. We take survivor safety very seriously; this must be integrated into all aspects of planning and delivery. In addition we believe that challenging social attitudes that normalise or minimise abuse are crucial in supporting prevention and early intervention work. </a:t>
            </a:r>
          </a:p>
          <a:p>
            <a:pPr>
              <a:buNone/>
            </a:pPr>
            <a:r>
              <a:rPr lang="en-GB" dirty="0"/>
              <a:t>Our approach acknowledges that the onus of holding perpetrators accountable lies with service providers, and the wider community, rather than the survivor. While each agency maintains its independence, all agencies involved must work in an integrated and coordinated way to achieve the following:</a:t>
            </a:r>
          </a:p>
          <a:p>
            <a:pPr>
              <a:buNone/>
            </a:pPr>
            <a:r>
              <a:rPr lang="en-GB" dirty="0"/>
              <a:t>• An increase in the safety of domestic violence survivors</a:t>
            </a:r>
          </a:p>
          <a:p>
            <a:pPr>
              <a:buNone/>
            </a:pPr>
            <a:r>
              <a:rPr lang="en-GB" dirty="0"/>
              <a:t>• An increase in the safety of children who live with domestic violence</a:t>
            </a:r>
          </a:p>
          <a:p>
            <a:pPr>
              <a:buNone/>
            </a:pPr>
            <a:r>
              <a:rPr lang="en-GB" dirty="0"/>
              <a:t>• Holding perpetrators accountable for their actions</a:t>
            </a:r>
          </a:p>
          <a:p>
            <a:pPr>
              <a:buNone/>
            </a:pPr>
            <a:r>
              <a:rPr lang="en-GB" dirty="0"/>
              <a:t>• Effective prevention strategies.</a:t>
            </a:r>
          </a:p>
          <a:p>
            <a:endParaRPr lang="en-GB" dirty="0"/>
          </a:p>
        </p:txBody>
      </p:sp>
      <p:sp>
        <p:nvSpPr>
          <p:cNvPr id="4" name="Slide Number Placeholder 3"/>
          <p:cNvSpPr>
            <a:spLocks noGrp="1"/>
          </p:cNvSpPr>
          <p:nvPr>
            <p:ph type="sldNum" sz="quarter" idx="10"/>
          </p:nvPr>
        </p:nvSpPr>
        <p:spPr/>
        <p:txBody>
          <a:bodyPr/>
          <a:lstStyle/>
          <a:p>
            <a:fld id="{B30BC251-7808-4532-8FD9-2C2D329ADEB0}" type="slidenum">
              <a:rPr lang="en-GB" smtClean="0"/>
              <a:pPr/>
              <a:t>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0BC251-7808-4532-8FD9-2C2D329ADEB0}" type="slidenum">
              <a:rPr lang="en-GB" smtClean="0"/>
              <a:pPr/>
              <a:t>10</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Better question is – Who</a:t>
            </a:r>
            <a:r>
              <a:rPr lang="en-GB" baseline="0" dirty="0"/>
              <a:t> ISN’T?</a:t>
            </a:r>
            <a:endParaRPr lang="en-GB" dirty="0"/>
          </a:p>
        </p:txBody>
      </p:sp>
      <p:sp>
        <p:nvSpPr>
          <p:cNvPr id="4" name="Slide Number Placeholder 3"/>
          <p:cNvSpPr>
            <a:spLocks noGrp="1"/>
          </p:cNvSpPr>
          <p:nvPr>
            <p:ph type="sldNum" sz="quarter" idx="10"/>
          </p:nvPr>
        </p:nvSpPr>
        <p:spPr/>
        <p:txBody>
          <a:bodyPr/>
          <a:lstStyle/>
          <a:p>
            <a:fld id="{B30BC251-7808-4532-8FD9-2C2D329ADEB0}" type="slidenum">
              <a:rPr lang="en-GB" smtClean="0"/>
              <a:pPr/>
              <a:t>11</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lvl="0"/>
            <a:r>
              <a:rPr lang="en-GB" dirty="0"/>
              <a:t>VAWG </a:t>
            </a:r>
            <a:r>
              <a:rPr lang="en-GB" dirty="0" err="1"/>
              <a:t>vs</a:t>
            </a:r>
            <a:r>
              <a:rPr lang="en-GB" dirty="0"/>
              <a:t> Domestic Abuse</a:t>
            </a:r>
          </a:p>
          <a:p>
            <a:pPr lvl="0"/>
            <a:r>
              <a:rPr lang="en-GB" dirty="0"/>
              <a:t>Keep </a:t>
            </a:r>
            <a:r>
              <a:rPr lang="en-GB" u="sng" dirty="0"/>
              <a:t>survivors</a:t>
            </a:r>
            <a:r>
              <a:rPr lang="en-GB" dirty="0"/>
              <a:t>, children and perpetrators at the centre</a:t>
            </a:r>
          </a:p>
          <a:p>
            <a:pPr lvl="0"/>
            <a:r>
              <a:rPr lang="en-GB" dirty="0"/>
              <a:t>Inclusivity of approach:  Age, race, sexual orientation, socio economic status, disability, gender </a:t>
            </a:r>
          </a:p>
          <a:p>
            <a:pPr lvl="0"/>
            <a:r>
              <a:rPr lang="en-GB" sz="2800" dirty="0"/>
              <a:t>Safeguarding: Both adults and children ( raise strategic profile)</a:t>
            </a:r>
          </a:p>
          <a:p>
            <a:pPr lvl="0"/>
            <a:r>
              <a:rPr lang="en-GB" sz="2800" dirty="0"/>
              <a:t>Build on success of sovereign borough partnerships</a:t>
            </a:r>
          </a:p>
          <a:p>
            <a:pPr lvl="0"/>
            <a:r>
              <a:rPr lang="en-GB" sz="2800" dirty="0"/>
              <a:t>Embed learning from Process of Consultation:</a:t>
            </a:r>
          </a:p>
          <a:p>
            <a:pPr lvl="1"/>
            <a:r>
              <a:rPr lang="en-GB" sz="2400" dirty="0"/>
              <a:t>Needs assessment, Ongoing Stakeholder engagement, Commissioning Consultation with Third sector and VAWG survivors</a:t>
            </a:r>
          </a:p>
          <a:p>
            <a:endParaRPr lang="en-GB" dirty="0"/>
          </a:p>
        </p:txBody>
      </p:sp>
      <p:sp>
        <p:nvSpPr>
          <p:cNvPr id="4" name="Slide Number Placeholder 3"/>
          <p:cNvSpPr>
            <a:spLocks noGrp="1"/>
          </p:cNvSpPr>
          <p:nvPr>
            <p:ph type="sldNum" sz="quarter" idx="10"/>
          </p:nvPr>
        </p:nvSpPr>
        <p:spPr/>
        <p:txBody>
          <a:bodyPr/>
          <a:lstStyle/>
          <a:p>
            <a:fld id="{B30BC251-7808-4532-8FD9-2C2D329ADEB0}" type="slidenum">
              <a:rPr lang="en-GB" smtClean="0"/>
              <a:pPr/>
              <a:t>13</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Add</a:t>
            </a:r>
            <a:r>
              <a:rPr lang="en-GB" baseline="0" dirty="0"/>
              <a:t> or take out as necessary depending on audience </a:t>
            </a:r>
            <a:endParaRPr lang="en-GB" dirty="0"/>
          </a:p>
        </p:txBody>
      </p:sp>
      <p:sp>
        <p:nvSpPr>
          <p:cNvPr id="4" name="Slide Number Placeholder 3"/>
          <p:cNvSpPr>
            <a:spLocks noGrp="1"/>
          </p:cNvSpPr>
          <p:nvPr>
            <p:ph type="sldNum" sz="quarter" idx="10"/>
          </p:nvPr>
        </p:nvSpPr>
        <p:spPr/>
        <p:txBody>
          <a:bodyPr/>
          <a:lstStyle/>
          <a:p>
            <a:fld id="{B30BC251-7808-4532-8FD9-2C2D329ADEB0}" type="slidenum">
              <a:rPr lang="en-GB" smtClean="0"/>
              <a:pPr/>
              <a:t>17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endParaRPr lang="en-GB">
              <a:solidFill>
                <a:srgbClr val="DBF5F9">
                  <a:shade val="90000"/>
                </a:srgbClr>
              </a:solidFill>
            </a:endParaRPr>
          </a:p>
        </p:txBody>
      </p:sp>
      <p:sp>
        <p:nvSpPr>
          <p:cNvPr id="17" name="Footer Placeholder 16"/>
          <p:cNvSpPr>
            <a:spLocks noGrp="1"/>
          </p:cNvSpPr>
          <p:nvPr>
            <p:ph type="ftr" sz="quarter" idx="11"/>
          </p:nvPr>
        </p:nvSpPr>
        <p:spPr/>
        <p:txBody>
          <a:bodyPr/>
          <a:lstStyle/>
          <a:p>
            <a:endParaRPr lang="en-GB">
              <a:solidFill>
                <a:srgbClr val="DBF5F9">
                  <a:shade val="90000"/>
                </a:srgbClr>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E513091-14F2-46BF-9A9B-F5DB9E77B31F}" type="slidenum">
              <a:rPr lang="en-GB" smtClean="0">
                <a:solidFill>
                  <a:srgbClr val="DBF5F9">
                    <a:shade val="90000"/>
                  </a:srgbClr>
                </a:solidFill>
              </a:rPr>
              <a:pPr/>
              <a:t>‹#›</a:t>
            </a:fld>
            <a:endParaRPr lang="en-GB">
              <a:solidFill>
                <a:srgbClr val="DBF5F9">
                  <a:shade val="90000"/>
                </a:srgbClr>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B8C45705-BA2C-477C-BF0C-C9E1E38C2036}"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AF994818-FCED-4D84-9FD2-102FCF09159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6" descr="tri-b_ppt_title page.002.jpg"/>
          <p:cNvPicPr>
            <a:picLocks noChangeAspect="1"/>
          </p:cNvPicPr>
          <p:nvPr userDrawn="1"/>
        </p:nvPicPr>
        <p:blipFill>
          <a:blip r:embed="rId2" cstate="print"/>
          <a:srcRect/>
          <a:stretch>
            <a:fillRect/>
          </a:stretch>
        </p:blipFill>
        <p:spPr bwMode="auto">
          <a:xfrm>
            <a:off x="19050" y="0"/>
            <a:ext cx="9105900" cy="6858000"/>
          </a:xfrm>
          <a:prstGeom prst="rect">
            <a:avLst/>
          </a:prstGeom>
          <a:noFill/>
          <a:ln w="9525">
            <a:noFill/>
            <a:miter lim="800000"/>
            <a:headEnd/>
            <a:tailEnd/>
          </a:ln>
        </p:spPr>
      </p:pic>
    </p:spTree>
    <p:extLst>
      <p:ext uri="{BB962C8B-B14F-4D97-AF65-F5344CB8AC3E}">
        <p14:creationId xmlns:p14="http://schemas.microsoft.com/office/powerpoint/2010/main" val="2210008176"/>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cxnSp>
        <p:nvCxnSpPr>
          <p:cNvPr id="2" name="Straight Connector 1"/>
          <p:cNvCxnSpPr/>
          <p:nvPr userDrawn="1"/>
        </p:nvCxnSpPr>
        <p:spPr>
          <a:xfrm>
            <a:off x="190500" y="531813"/>
            <a:ext cx="8789988" cy="1587"/>
          </a:xfrm>
          <a:prstGeom prst="line">
            <a:avLst/>
          </a:prstGeom>
          <a:ln w="6350" cap="flat" cmpd="sng" algn="ctr">
            <a:solidFill>
              <a:schemeClr val="tx1"/>
            </a:solidFill>
            <a:prstDash val="solid"/>
            <a:round/>
            <a:headEnd type="none" w="med" len="med"/>
            <a:tailEnd type="none" w="med" len="med"/>
          </a:ln>
        </p:spPr>
        <p:style>
          <a:lnRef idx="1">
            <a:schemeClr val="accent5"/>
          </a:lnRef>
          <a:fillRef idx="0">
            <a:schemeClr val="accent5"/>
          </a:fillRef>
          <a:effectRef idx="0">
            <a:schemeClr val="accent5"/>
          </a:effectRef>
          <a:fontRef idx="minor">
            <a:schemeClr val="tx1"/>
          </a:fontRef>
        </p:style>
      </p:cxnSp>
      <p:pic>
        <p:nvPicPr>
          <p:cNvPr id="3" name="Picture 8" descr="bridges_footer.jpg"/>
          <p:cNvPicPr>
            <a:picLocks noChangeAspect="1"/>
          </p:cNvPicPr>
          <p:nvPr userDrawn="1"/>
        </p:nvPicPr>
        <p:blipFill>
          <a:blip r:embed="rId2" cstate="print"/>
          <a:srcRect/>
          <a:stretch>
            <a:fillRect/>
          </a:stretch>
        </p:blipFill>
        <p:spPr bwMode="auto">
          <a:xfrm>
            <a:off x="2933700" y="6234113"/>
            <a:ext cx="3838575" cy="469900"/>
          </a:xfrm>
          <a:prstGeom prst="rect">
            <a:avLst/>
          </a:prstGeom>
          <a:noFill/>
          <a:ln w="9525">
            <a:noFill/>
            <a:miter lim="800000"/>
            <a:headEnd/>
            <a:tailEnd/>
          </a:ln>
        </p:spPr>
      </p:pic>
    </p:spTree>
    <p:extLst>
      <p:ext uri="{BB962C8B-B14F-4D97-AF65-F5344CB8AC3E}">
        <p14:creationId xmlns:p14="http://schemas.microsoft.com/office/powerpoint/2010/main" val="172943864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409F32EA-3CC7-4E0E-828B-0F318AAD0C0F}" type="slidenum">
              <a:rPr lang="en-GB" smtClean="0">
                <a:solidFill>
                  <a:srgbClr val="04617B">
                    <a:shade val="90000"/>
                  </a:srgbClr>
                </a:solidFill>
              </a:rPr>
              <a:pPr/>
              <a:t>‹#›</a:t>
            </a:fld>
            <a:endParaRPr lang="en-GB">
              <a:solidFill>
                <a:srgbClr val="04617B">
                  <a:shade val="90000"/>
                </a:srgbClr>
              </a:solidFill>
            </a:endParaRP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GB">
              <a:solidFill>
                <a:srgbClr val="DBF5F9">
                  <a:shade val="90000"/>
                </a:srgbClr>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lang="en-GB">
              <a:solidFill>
                <a:srgbClr val="DBF5F9">
                  <a:shade val="90000"/>
                </a:srgbClr>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4F84B40-4BEF-4128-AD32-8452147D3423}" type="slidenum">
              <a:rPr lang="en-GB" smtClean="0">
                <a:solidFill>
                  <a:srgbClr val="DBF5F9">
                    <a:shade val="90000"/>
                  </a:srgbClr>
                </a:solidFill>
              </a:rPr>
              <a:pPr/>
              <a:t>‹#›</a:t>
            </a:fld>
            <a:endParaRPr lang="en-GB">
              <a:solidFill>
                <a:srgbClr val="DBF5F9">
                  <a:shade val="90000"/>
                </a:srgbClr>
              </a:solidFill>
            </a:endParaRPr>
          </a:p>
        </p:txBody>
      </p:sp>
    </p:spTree>
  </p:cSld>
  <p:clrMapOvr>
    <a:overrideClrMapping bg1="lt1" tx1="dk1" bg2="lt2" tx2="dk2" accent1="accent1" accent2="accent2" accent3="accent3" accent4="accent4" accent5="accent5" accent6="accent6" hlink="hlink" folHlink="folHlink"/>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74F604B-E462-4DFF-9AFA-81A9246026C8}" type="slidenum">
              <a:rPr lang="en-GB" smtClean="0">
                <a:solidFill>
                  <a:srgbClr val="04617B">
                    <a:shade val="90000"/>
                  </a:srgbClr>
                </a:solidFill>
              </a:rPr>
              <a:pPr/>
              <a:t>‹#›</a:t>
            </a:fld>
            <a:endParaRPr lang="en-GB">
              <a:solidFill>
                <a:srgbClr val="04617B">
                  <a:shade val="90000"/>
                </a:srgbClr>
              </a:solidFill>
            </a:endParaRP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046617A9-47CF-4C8C-9980-F5E15BE81DD7}" type="slidenum">
              <a:rPr lang="en-GB" smtClean="0">
                <a:solidFill>
                  <a:srgbClr val="04617B">
                    <a:shade val="90000"/>
                  </a:srgbClr>
                </a:solidFill>
              </a:rPr>
              <a:pPr/>
              <a:t>‹#›</a:t>
            </a:fld>
            <a:endParaRPr lang="en-GB">
              <a:solidFill>
                <a:srgbClr val="04617B">
                  <a:shade val="90000"/>
                </a:srgbClr>
              </a:solidFill>
            </a:endParaRP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99BEE019-B5D4-4489-ABC0-472C118D983E}"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19C802B8-8DA5-4B14-86B7-29FD1B7A6514}"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2EFD8646-071F-4278-A4F5-E7DDCA2758F4}" type="slidenum">
              <a:rPr lang="en-GB" smtClean="0">
                <a:solidFill>
                  <a:srgbClr val="04617B">
                    <a:shade val="90000"/>
                  </a:srgbClr>
                </a:solidFill>
              </a:rPr>
              <a:pPr/>
              <a:t>‹#›</a:t>
            </a:fld>
            <a:endParaRPr lang="en-GB">
              <a:solidFill>
                <a:srgbClr val="04617B">
                  <a:shade val="90000"/>
                </a:srgbClr>
              </a:solidFill>
            </a:endParaRP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GB">
              <a:solidFill>
                <a:srgbClr val="04617B">
                  <a:shade val="90000"/>
                </a:srgbClr>
              </a:solidFill>
            </a:endParaRPr>
          </a:p>
        </p:txBody>
      </p:sp>
      <p:sp>
        <p:nvSpPr>
          <p:cNvPr id="6" name="Footer Placeholder 5"/>
          <p:cNvSpPr>
            <a:spLocks noGrp="1"/>
          </p:cNvSpPr>
          <p:nvPr>
            <p:ph type="ftr" sz="quarter" idx="11"/>
          </p:nvPr>
        </p:nvSpPr>
        <p:spPr>
          <a:xfrm>
            <a:off x="914400" y="6172200"/>
            <a:ext cx="3886200" cy="457200"/>
          </a:xfrm>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146304" y="6208776"/>
            <a:ext cx="457200" cy="457200"/>
          </a:xfrm>
        </p:spPr>
        <p:txBody>
          <a:bodyPr/>
          <a:lstStyle/>
          <a:p>
            <a:fld id="{23FEB2F2-7B32-4BFA-A2A2-A1054249849D}" type="slidenum">
              <a:rPr lang="en-GB" smtClean="0">
                <a:solidFill>
                  <a:srgbClr val="04617B">
                    <a:shade val="90000"/>
                  </a:srgbClr>
                </a:solidFill>
              </a:rPr>
              <a:pPr/>
              <a:t>‹#›</a:t>
            </a:fld>
            <a:endParaRPr lang="en-GB">
              <a:solidFill>
                <a:srgbClr val="04617B">
                  <a:shade val="90000"/>
                </a:srgbClr>
              </a:solidFill>
            </a:endParaRP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6022D9D-6ECB-491A-9DE9-0315CB8B8581}" type="datetimeFigureOut">
              <a:rPr lang="en-GB" smtClean="0">
                <a:solidFill>
                  <a:prstClr val="black">
                    <a:tint val="75000"/>
                  </a:prstClr>
                </a:solidFill>
              </a:rPr>
              <a:pPr/>
              <a:t>24/07/2017</a:t>
            </a:fld>
            <a:endParaRPr lang="en-GB">
              <a:solidFill>
                <a:prstClr val="black">
                  <a:tint val="75000"/>
                </a:prstClr>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solidFill>
                <a:prstClr val="black">
                  <a:tint val="75000"/>
                </a:prstClr>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DE3C0FC-B3C0-41B4-9A22-C5C9058A51DD}" type="slidenum">
              <a:rPr lang="en-GB" smtClean="0">
                <a:solidFill>
                  <a:prstClr val="black">
                    <a:tint val="75000"/>
                  </a:prstClr>
                </a:solidFill>
              </a:rPr>
              <a:pPr/>
              <a:t>‹#›</a:t>
            </a:fld>
            <a:endParaRPr lang="en-GB">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00" r:id="rId12"/>
    <p:sldLayoutId id="2147483701" r:id="rId13"/>
  </p:sldLayoutIdLst>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0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p:bld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62025" y="1700213"/>
            <a:ext cx="7200900" cy="1368425"/>
          </a:xfrm>
        </p:spPr>
        <p:txBody>
          <a:bodyPr/>
          <a:lstStyle/>
          <a:p>
            <a:pPr eaLnBrk="1" hangingPunct="1"/>
            <a:r>
              <a:rPr lang="en-GB" altLang="en-US" sz="4000" dirty="0"/>
              <a:t>STADV</a:t>
            </a:r>
          </a:p>
        </p:txBody>
      </p:sp>
      <p:sp>
        <p:nvSpPr>
          <p:cNvPr id="5123" name="Rectangle 3"/>
          <p:cNvSpPr>
            <a:spLocks noGrp="1" noChangeArrowheads="1"/>
          </p:cNvSpPr>
          <p:nvPr>
            <p:ph type="subTitle" idx="1"/>
          </p:nvPr>
        </p:nvSpPr>
        <p:spPr>
          <a:xfrm>
            <a:off x="577850" y="3621088"/>
            <a:ext cx="7993063" cy="1752600"/>
          </a:xfrm>
        </p:spPr>
        <p:txBody>
          <a:bodyPr/>
          <a:lstStyle/>
          <a:p>
            <a:pPr eaLnBrk="1" hangingPunct="1"/>
            <a:r>
              <a:rPr lang="en-GB" altLang="en-US" sz="2400" b="1"/>
              <a:t>Nicole Jacobs, CEO</a:t>
            </a:r>
          </a:p>
          <a:p>
            <a:pPr eaLnBrk="1" hangingPunct="1"/>
            <a:r>
              <a:rPr lang="en-GB" altLang="en-US" sz="2400" b="1"/>
              <a:t>Standing Together Against Domestic Violence</a:t>
            </a:r>
          </a:p>
          <a:p>
            <a:pPr eaLnBrk="1" hangingPunct="1"/>
            <a:r>
              <a:rPr lang="en-GB" altLang="en-US" sz="2400" b="1"/>
              <a:t>05/06/2017</a:t>
            </a:r>
          </a:p>
          <a:p>
            <a:pPr eaLnBrk="1" hangingPunct="1"/>
            <a:endParaRPr lang="en-GB" altLang="en-US" sz="2400"/>
          </a:p>
        </p:txBody>
      </p:sp>
    </p:spTree>
    <p:extLst>
      <p:ext uri="{BB962C8B-B14F-4D97-AF65-F5344CB8AC3E}">
        <p14:creationId xmlns:p14="http://schemas.microsoft.com/office/powerpoint/2010/main" val="671366789"/>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152400"/>
            <a:ext cx="8001000" cy="972344"/>
          </a:xfrm>
        </p:spPr>
        <p:txBody>
          <a:bodyPr>
            <a:normAutofit/>
          </a:bodyPr>
          <a:lstStyle/>
          <a:p>
            <a:pPr algn="ctr" eaLnBrk="1" hangingPunct="1"/>
            <a:r>
              <a:rPr lang="en-GB" b="1" dirty="0">
                <a:solidFill>
                  <a:srgbClr val="7030A0"/>
                </a:solidFill>
              </a:rPr>
              <a:t>Pillars of our CCR:</a:t>
            </a:r>
          </a:p>
        </p:txBody>
      </p:sp>
      <p:sp>
        <p:nvSpPr>
          <p:cNvPr id="7171" name="Rectangle 3"/>
          <p:cNvSpPr>
            <a:spLocks noGrp="1" noChangeArrowheads="1"/>
          </p:cNvSpPr>
          <p:nvPr>
            <p:ph sz="quarter" idx="1"/>
          </p:nvPr>
        </p:nvSpPr>
        <p:spPr>
          <a:xfrm>
            <a:off x="683568" y="1484784"/>
            <a:ext cx="8001000" cy="460918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2">
            <a:normAutofit fontScale="62500" lnSpcReduction="20000"/>
          </a:bodyPr>
          <a:lstStyle/>
          <a:p>
            <a:pPr eaLnBrk="1" hangingPunct="1">
              <a:defRPr/>
            </a:pPr>
            <a:r>
              <a:rPr lang="en-GB" sz="4600" dirty="0"/>
              <a:t>Shared Belief and Commitment</a:t>
            </a:r>
          </a:p>
          <a:p>
            <a:pPr>
              <a:defRPr/>
            </a:pPr>
            <a:r>
              <a:rPr lang="en-GB" sz="4600" dirty="0"/>
              <a:t>Strategy</a:t>
            </a:r>
          </a:p>
          <a:p>
            <a:pPr eaLnBrk="1" hangingPunct="1">
              <a:defRPr/>
            </a:pPr>
            <a:r>
              <a:rPr lang="en-GB" sz="4600" dirty="0"/>
              <a:t>Structure</a:t>
            </a:r>
          </a:p>
          <a:p>
            <a:pPr eaLnBrk="1" hangingPunct="1">
              <a:defRPr/>
            </a:pPr>
            <a:r>
              <a:rPr lang="en-GB" sz="4600" dirty="0"/>
              <a:t>Representation</a:t>
            </a:r>
          </a:p>
          <a:p>
            <a:pPr eaLnBrk="1" hangingPunct="1">
              <a:defRPr/>
            </a:pPr>
            <a:r>
              <a:rPr lang="en-GB" sz="4600" dirty="0"/>
              <a:t>Resources</a:t>
            </a:r>
          </a:p>
          <a:p>
            <a:pPr eaLnBrk="1" hangingPunct="1">
              <a:lnSpc>
                <a:spcPct val="90000"/>
              </a:lnSpc>
              <a:defRPr/>
            </a:pPr>
            <a:r>
              <a:rPr lang="en-GB" sz="4600" dirty="0"/>
              <a:t>Coordination</a:t>
            </a:r>
          </a:p>
          <a:p>
            <a:pPr eaLnBrk="1" hangingPunct="1">
              <a:lnSpc>
                <a:spcPct val="90000"/>
              </a:lnSpc>
              <a:buNone/>
              <a:defRPr/>
            </a:pPr>
            <a:endParaRPr lang="en-GB" sz="4600" dirty="0"/>
          </a:p>
          <a:p>
            <a:pPr eaLnBrk="1" hangingPunct="1">
              <a:lnSpc>
                <a:spcPct val="90000"/>
              </a:lnSpc>
              <a:buNone/>
              <a:defRPr/>
            </a:pPr>
            <a:endParaRPr lang="en-GB" sz="4600" dirty="0"/>
          </a:p>
          <a:p>
            <a:pPr eaLnBrk="1" hangingPunct="1">
              <a:lnSpc>
                <a:spcPct val="90000"/>
              </a:lnSpc>
              <a:defRPr/>
            </a:pPr>
            <a:endParaRPr lang="en-GB" sz="4600" dirty="0"/>
          </a:p>
          <a:p>
            <a:pPr eaLnBrk="1" hangingPunct="1">
              <a:lnSpc>
                <a:spcPct val="90000"/>
              </a:lnSpc>
              <a:defRPr/>
            </a:pPr>
            <a:endParaRPr lang="en-GB" sz="4600" dirty="0"/>
          </a:p>
          <a:p>
            <a:pPr eaLnBrk="1" hangingPunct="1">
              <a:lnSpc>
                <a:spcPct val="90000"/>
              </a:lnSpc>
              <a:defRPr/>
            </a:pPr>
            <a:r>
              <a:rPr lang="en-GB" sz="4600" dirty="0"/>
              <a:t>Training</a:t>
            </a:r>
          </a:p>
          <a:p>
            <a:pPr eaLnBrk="1" hangingPunct="1">
              <a:lnSpc>
                <a:spcPct val="90000"/>
              </a:lnSpc>
              <a:defRPr/>
            </a:pPr>
            <a:r>
              <a:rPr lang="en-GB" sz="4600" dirty="0"/>
              <a:t>Research/Data</a:t>
            </a:r>
          </a:p>
          <a:p>
            <a:pPr eaLnBrk="1" hangingPunct="1">
              <a:lnSpc>
                <a:spcPct val="90000"/>
              </a:lnSpc>
              <a:defRPr/>
            </a:pPr>
            <a:r>
              <a:rPr lang="en-GB" sz="4600" dirty="0"/>
              <a:t>Policies/Protocols and Processes</a:t>
            </a:r>
          </a:p>
          <a:p>
            <a:pPr eaLnBrk="1" hangingPunct="1">
              <a:lnSpc>
                <a:spcPct val="90000"/>
              </a:lnSpc>
              <a:defRPr/>
            </a:pPr>
            <a:r>
              <a:rPr lang="en-GB" sz="4600" dirty="0"/>
              <a:t>Specialist Services</a:t>
            </a:r>
          </a:p>
          <a:p>
            <a:pPr eaLnBrk="1" hangingPunct="1">
              <a:lnSpc>
                <a:spcPct val="90000"/>
              </a:lnSpc>
              <a:defRPr/>
            </a:pPr>
            <a:r>
              <a:rPr lang="en-GB" sz="4600" dirty="0"/>
              <a:t>Diversity</a:t>
            </a:r>
          </a:p>
          <a:p>
            <a:pPr eaLnBrk="1" hangingPunct="1">
              <a:lnSpc>
                <a:spcPct val="90000"/>
              </a:lnSpc>
              <a:defRPr/>
            </a:pPr>
            <a:r>
              <a:rPr lang="en-GB" sz="4600" dirty="0"/>
              <a:t>Survivors’ voices</a:t>
            </a:r>
          </a:p>
          <a:p>
            <a:pPr marL="0" indent="0" eaLnBrk="1" hangingPunct="1">
              <a:lnSpc>
                <a:spcPct val="90000"/>
              </a:lnSpc>
              <a:buFontTx/>
              <a:buNone/>
              <a:defRPr/>
            </a:pPr>
            <a:endParaRPr lang="en-GB" sz="3600" dirty="0">
              <a:solidFill>
                <a:srgbClr val="0070C0"/>
              </a:solidFill>
            </a:endParaRPr>
          </a:p>
          <a:p>
            <a:pPr marL="609600" indent="-609600" eaLnBrk="1" hangingPunct="1">
              <a:buNone/>
              <a:defRPr/>
            </a:pPr>
            <a:endParaRPr lang="en-GB" sz="3600" dirty="0">
              <a:solidFill>
                <a:srgbClr val="0070C0"/>
              </a:solidFill>
            </a:endParaRPr>
          </a:p>
          <a:p>
            <a:pPr marL="609600" indent="-609600" eaLnBrk="1" hangingPunct="1">
              <a:buFont typeface="Wingdings" pitchFamily="2" charset="2"/>
              <a:buChar char="ü"/>
              <a:defRPr/>
            </a:pPr>
            <a:endParaRPr lang="en-GB" sz="3600" dirty="0">
              <a:solidFill>
                <a:srgbClr val="0070C0"/>
              </a:solidFill>
            </a:endParaRPr>
          </a:p>
          <a:p>
            <a:pPr marL="609600" indent="-609600" eaLnBrk="1" hangingPunct="1">
              <a:buFont typeface="Wingdings" pitchFamily="2" charset="2"/>
              <a:buChar char="ü"/>
              <a:defRPr/>
            </a:pPr>
            <a:endParaRPr lang="en-GB" sz="3600" dirty="0">
              <a:solidFill>
                <a:srgbClr val="0070C0"/>
              </a:solidFill>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3050"/>
            <a:ext cx="8229600" cy="419646"/>
          </a:xfrm>
        </p:spPr>
        <p:txBody>
          <a:bodyPr>
            <a:normAutofit fontScale="90000"/>
          </a:bodyPr>
          <a:lstStyle/>
          <a:p>
            <a:pPr algn="ctr"/>
            <a:r>
              <a:rPr lang="en-GB" b="1" dirty="0">
                <a:solidFill>
                  <a:srgbClr val="7030A0"/>
                </a:solidFill>
              </a:rPr>
              <a:t>Who is involved? </a:t>
            </a:r>
          </a:p>
        </p:txBody>
      </p:sp>
      <p:sp>
        <p:nvSpPr>
          <p:cNvPr id="6" name="Text Placeholder 5"/>
          <p:cNvSpPr>
            <a:spLocks noGrp="1"/>
          </p:cNvSpPr>
          <p:nvPr>
            <p:ph type="body" idx="1"/>
          </p:nvPr>
        </p:nvSpPr>
        <p:spPr>
          <a:xfrm>
            <a:off x="251520" y="764704"/>
            <a:ext cx="2818656" cy="576064"/>
          </a:xfrm>
        </p:spPr>
        <p:txBody>
          <a:bodyPr>
            <a:normAutofit fontScale="77500" lnSpcReduction="20000"/>
          </a:bodyPr>
          <a:lstStyle/>
          <a:p>
            <a:r>
              <a:rPr lang="en-GB" b="1" dirty="0"/>
              <a:t>Statutory/Government Sector</a:t>
            </a:r>
          </a:p>
        </p:txBody>
      </p:sp>
      <p:sp>
        <p:nvSpPr>
          <p:cNvPr id="13" name="Text Placeholder 12"/>
          <p:cNvSpPr>
            <a:spLocks noGrp="1"/>
          </p:cNvSpPr>
          <p:nvPr>
            <p:ph type="body" sz="half" idx="3"/>
          </p:nvPr>
        </p:nvSpPr>
        <p:spPr>
          <a:xfrm>
            <a:off x="2483768" y="5410200"/>
            <a:ext cx="4176464" cy="1043136"/>
          </a:xfrm>
        </p:spPr>
        <p:txBody>
          <a:bodyPr>
            <a:normAutofit fontScale="92500" lnSpcReduction="10000"/>
          </a:bodyPr>
          <a:lstStyle/>
          <a:p>
            <a:r>
              <a:rPr lang="en-GB" b="1" dirty="0"/>
              <a:t>Community: Friends, Family, Neighbours, Colleagues (non abusive community members)</a:t>
            </a:r>
          </a:p>
        </p:txBody>
      </p:sp>
      <p:sp>
        <p:nvSpPr>
          <p:cNvPr id="7" name="Content Placeholder 6"/>
          <p:cNvSpPr>
            <a:spLocks noGrp="1"/>
          </p:cNvSpPr>
          <p:nvPr>
            <p:ph sz="half" idx="2"/>
          </p:nvPr>
        </p:nvSpPr>
        <p:spPr>
          <a:xfrm>
            <a:off x="241176" y="1484784"/>
            <a:ext cx="2818656" cy="4824536"/>
          </a:xfrm>
        </p:spPr>
        <p:txBody>
          <a:bodyPr>
            <a:normAutofit fontScale="77500" lnSpcReduction="20000"/>
          </a:bodyPr>
          <a:lstStyle/>
          <a:p>
            <a:r>
              <a:rPr lang="en-GB" dirty="0"/>
              <a:t>Family Services</a:t>
            </a:r>
          </a:p>
          <a:p>
            <a:r>
              <a:rPr lang="en-GB" dirty="0"/>
              <a:t>Criminal Justice System</a:t>
            </a:r>
          </a:p>
          <a:p>
            <a:r>
              <a:rPr lang="en-GB" dirty="0"/>
              <a:t>Education</a:t>
            </a:r>
          </a:p>
          <a:p>
            <a:r>
              <a:rPr lang="en-GB" dirty="0"/>
              <a:t>Housing – local homelessness service and the organisations that provide housing</a:t>
            </a:r>
          </a:p>
          <a:p>
            <a:r>
              <a:rPr lang="en-GB" dirty="0"/>
              <a:t>Health Services</a:t>
            </a:r>
          </a:p>
          <a:p>
            <a:r>
              <a:rPr lang="en-GB" dirty="0"/>
              <a:t>Adult Services</a:t>
            </a:r>
          </a:p>
          <a:p>
            <a:r>
              <a:rPr lang="en-GB" dirty="0"/>
              <a:t>Mental Health</a:t>
            </a:r>
          </a:p>
          <a:p>
            <a:r>
              <a:rPr lang="en-GB" dirty="0"/>
              <a:t>Substance Misuse Services</a:t>
            </a:r>
          </a:p>
          <a:p>
            <a:r>
              <a:rPr lang="en-GB" dirty="0"/>
              <a:t>Civil Justice</a:t>
            </a:r>
          </a:p>
          <a:p>
            <a:r>
              <a:rPr lang="en-GB" dirty="0"/>
              <a:t>Community Safety</a:t>
            </a:r>
          </a:p>
          <a:p>
            <a:r>
              <a:rPr lang="en-GB" dirty="0"/>
              <a:t>Strategic Boards (</a:t>
            </a:r>
            <a:r>
              <a:rPr lang="en-GB" dirty="0" err="1"/>
              <a:t>ie</a:t>
            </a:r>
            <a:r>
              <a:rPr lang="en-GB" dirty="0"/>
              <a:t> LSCB)</a:t>
            </a:r>
          </a:p>
          <a:p>
            <a:endParaRPr lang="en-GB" dirty="0"/>
          </a:p>
          <a:p>
            <a:endParaRPr lang="en-GB" dirty="0"/>
          </a:p>
          <a:p>
            <a:endParaRPr lang="en-GB" dirty="0"/>
          </a:p>
        </p:txBody>
      </p:sp>
      <p:sp>
        <p:nvSpPr>
          <p:cNvPr id="9" name="Content Placeholder 8"/>
          <p:cNvSpPr>
            <a:spLocks noGrp="1"/>
          </p:cNvSpPr>
          <p:nvPr>
            <p:ph sz="half" idx="4"/>
          </p:nvPr>
        </p:nvSpPr>
        <p:spPr>
          <a:xfrm>
            <a:off x="6012160" y="1484784"/>
            <a:ext cx="2674640" cy="3901273"/>
          </a:xfrm>
        </p:spPr>
        <p:txBody>
          <a:bodyPr>
            <a:normAutofit fontScale="85000" lnSpcReduction="20000"/>
          </a:bodyPr>
          <a:lstStyle/>
          <a:p>
            <a:r>
              <a:rPr lang="en-GB" dirty="0"/>
              <a:t>Frontline services for survivors of abuse</a:t>
            </a:r>
          </a:p>
          <a:p>
            <a:pPr lvl="1"/>
            <a:r>
              <a:rPr lang="en-GB" dirty="0"/>
              <a:t>IDVA- Independent Domestic Violence Advisors, Shelters, Support for young people, Outreach, Rape Crisis, sexual violence services (forensic)</a:t>
            </a:r>
          </a:p>
          <a:p>
            <a:r>
              <a:rPr lang="en-GB" dirty="0"/>
              <a:t>Community and Faith organisations</a:t>
            </a:r>
          </a:p>
          <a:p>
            <a:r>
              <a:rPr lang="en-GB" dirty="0"/>
              <a:t>Benefits  advice agencies</a:t>
            </a:r>
          </a:p>
          <a:p>
            <a:endParaRPr lang="en-GB" dirty="0"/>
          </a:p>
        </p:txBody>
      </p:sp>
      <p:sp>
        <p:nvSpPr>
          <p:cNvPr id="10" name="Oval 9"/>
          <p:cNvSpPr/>
          <p:nvPr/>
        </p:nvSpPr>
        <p:spPr>
          <a:xfrm>
            <a:off x="3419872" y="1700808"/>
            <a:ext cx="2354560" cy="2304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Survivor</a:t>
            </a:r>
          </a:p>
          <a:p>
            <a:pPr algn="ctr"/>
            <a:r>
              <a:rPr lang="en-GB" b="1" dirty="0"/>
              <a:t>Children</a:t>
            </a:r>
          </a:p>
          <a:p>
            <a:pPr algn="ctr"/>
            <a:r>
              <a:rPr lang="en-GB" b="1" dirty="0"/>
              <a:t>Perpetrator</a:t>
            </a:r>
          </a:p>
        </p:txBody>
      </p:sp>
      <p:sp>
        <p:nvSpPr>
          <p:cNvPr id="12" name="Text Placeholder 5"/>
          <p:cNvSpPr txBox="1">
            <a:spLocks/>
          </p:cNvSpPr>
          <p:nvPr/>
        </p:nvSpPr>
        <p:spPr>
          <a:xfrm>
            <a:off x="6145832" y="836712"/>
            <a:ext cx="2818656" cy="576064"/>
          </a:xfrm>
          <a:prstGeom prst="rect">
            <a:avLst/>
          </a:prstGeom>
          <a:noFill/>
          <a:ln w="12700" cap="sq" cmpd="sng" algn="ctr">
            <a:noFill/>
            <a:prstDash val="solid"/>
          </a:ln>
        </p:spPr>
        <p:txBody>
          <a:bodyPr lIns="91440" anchor="b" anchorCtr="0">
            <a:normAutofit/>
          </a:bodyPr>
          <a:lstStyle/>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GB" sz="2400" b="1" i="0" u="none" strike="noStrike" kern="1200" cap="none" spc="0" normalizeH="0" baseline="0" noProof="0" dirty="0">
                <a:ln>
                  <a:noFill/>
                </a:ln>
                <a:solidFill>
                  <a:schemeClr val="accent1"/>
                </a:solidFill>
                <a:effectLst/>
                <a:uLnTx/>
                <a:uFillTx/>
                <a:latin typeface="+mj-lt"/>
                <a:ea typeface="+mj-ea"/>
                <a:cs typeface="+mj-cs"/>
              </a:rPr>
              <a:t>Non-Profit Sector</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820472" cy="1514432"/>
          </a:xfrm>
        </p:spPr>
        <p:txBody>
          <a:bodyPr>
            <a:noAutofit/>
          </a:bodyPr>
          <a:lstStyle/>
          <a:p>
            <a:pPr algn="ctr"/>
            <a:r>
              <a:rPr lang="en-GB" sz="3600" b="1" dirty="0">
                <a:solidFill>
                  <a:srgbClr val="7030A0"/>
                </a:solidFill>
              </a:rPr>
              <a:t>The Tri-Borough CCR structure:</a:t>
            </a:r>
          </a:p>
        </p:txBody>
      </p:sp>
      <p:sp>
        <p:nvSpPr>
          <p:cNvPr id="3" name="Content Placeholder 2"/>
          <p:cNvSpPr>
            <a:spLocks noGrp="1"/>
          </p:cNvSpPr>
          <p:nvPr>
            <p:ph sz="quarter" idx="1"/>
          </p:nvPr>
        </p:nvSpPr>
        <p:spPr>
          <a:xfrm>
            <a:off x="457200" y="1844824"/>
            <a:ext cx="8229600" cy="4479776"/>
          </a:xfrm>
        </p:spPr>
        <p:txBody>
          <a:bodyPr/>
          <a:lstStyle/>
          <a:p>
            <a:pPr marL="609600" indent="-609600">
              <a:buFont typeface="Wingdings" pitchFamily="2" charset="2"/>
              <a:buChar char="ü"/>
              <a:defRPr/>
            </a:pPr>
            <a:r>
              <a:rPr lang="en-GB" sz="3200" dirty="0"/>
              <a:t>VAWG Partnership and Governance Structure</a:t>
            </a:r>
          </a:p>
          <a:p>
            <a:pPr marL="609600" indent="-609600">
              <a:buFont typeface="Wingdings" pitchFamily="2" charset="2"/>
              <a:buChar char="ü"/>
              <a:defRPr/>
            </a:pPr>
            <a:r>
              <a:rPr lang="en-GB" sz="3200" dirty="0"/>
              <a:t>VAWG Strategy/Action Plan (2015-18)</a:t>
            </a:r>
          </a:p>
          <a:p>
            <a:pPr marL="609600" indent="-609600">
              <a:buFont typeface="Wingdings" pitchFamily="2" charset="2"/>
              <a:buChar char="ü"/>
              <a:defRPr/>
            </a:pPr>
            <a:r>
              <a:rPr lang="en-GB" sz="3200" dirty="0"/>
              <a:t>VAWG Commissioning: Coordination </a:t>
            </a:r>
            <a:r>
              <a:rPr lang="en-GB" sz="3200" b="1" u="sng" dirty="0"/>
              <a:t>AND</a:t>
            </a:r>
            <a:r>
              <a:rPr lang="en-GB" sz="3200" dirty="0"/>
              <a:t> Frontline services for survivors and their families</a:t>
            </a:r>
          </a:p>
          <a:p>
            <a:pPr>
              <a:buNone/>
            </a:pPr>
            <a:endParaRPr lang="en-GB"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1560" y="1219399"/>
            <a:ext cx="7848872" cy="769441"/>
          </a:xfrm>
          <a:prstGeom prst="rect">
            <a:avLst/>
          </a:prstGeom>
          <a:noFill/>
          <a:ln>
            <a:solidFill>
              <a:schemeClr val="accent3">
                <a:lumMod val="50000"/>
              </a:schemeClr>
            </a:solidFill>
          </a:ln>
        </p:spPr>
        <p:txBody>
          <a:bodyPr wrap="square" rtlCol="0">
            <a:spAutoFit/>
          </a:bodyPr>
          <a:lstStyle/>
          <a:p>
            <a:pPr algn="ctr"/>
            <a:r>
              <a:rPr lang="en-GB" sz="1200" dirty="0"/>
              <a:t> </a:t>
            </a:r>
          </a:p>
          <a:p>
            <a:pPr algn="ctr"/>
            <a:r>
              <a:rPr lang="en-GB" sz="2000" b="1" dirty="0"/>
              <a:t>In short we aspire to ‘Get it Right. First Time, Every Time.’</a:t>
            </a:r>
            <a:endParaRPr lang="en-GB" sz="2000" dirty="0"/>
          </a:p>
          <a:p>
            <a:pPr>
              <a:spcAft>
                <a:spcPts val="600"/>
              </a:spcAft>
            </a:pPr>
            <a:endParaRPr lang="en-GB" sz="1200" dirty="0"/>
          </a:p>
        </p:txBody>
      </p:sp>
      <p:sp>
        <p:nvSpPr>
          <p:cNvPr id="11" name="Title 1"/>
          <p:cNvSpPr>
            <a:spLocks noGrp="1"/>
          </p:cNvSpPr>
          <p:nvPr>
            <p:ph type="title"/>
          </p:nvPr>
        </p:nvSpPr>
        <p:spPr>
          <a:xfrm>
            <a:off x="457200" y="113294"/>
            <a:ext cx="8229600" cy="1015663"/>
          </a:xfrm>
        </p:spPr>
        <p:txBody>
          <a:bodyPr vert="horz" wrap="square" lIns="91440" tIns="45720" rIns="91440" bIns="45720" rtlCol="0" anchor="ctr">
            <a:spAutoFit/>
          </a:bodyPr>
          <a:lstStyle/>
          <a:p>
            <a:pPr algn="ctr"/>
            <a:br>
              <a:rPr lang="en-GB" sz="3000" b="1" dirty="0">
                <a:solidFill>
                  <a:schemeClr val="bg2">
                    <a:lumMod val="25000"/>
                  </a:schemeClr>
                </a:solidFill>
              </a:rPr>
            </a:br>
            <a:r>
              <a:rPr lang="en-GB" sz="3000" b="1" dirty="0">
                <a:solidFill>
                  <a:srgbClr val="7030A0"/>
                </a:solidFill>
              </a:rPr>
              <a:t>Our 7 Strategic Aims</a:t>
            </a:r>
          </a:p>
        </p:txBody>
      </p:sp>
      <p:sp>
        <p:nvSpPr>
          <p:cNvPr id="7" name="Content Placeholder 6"/>
          <p:cNvSpPr>
            <a:spLocks noGrp="1"/>
          </p:cNvSpPr>
          <p:nvPr>
            <p:ph sz="quarter" idx="1"/>
          </p:nvPr>
        </p:nvSpPr>
        <p:spPr>
          <a:xfrm>
            <a:off x="457200" y="2348880"/>
            <a:ext cx="8229600" cy="3975720"/>
          </a:xfrm>
        </p:spPr>
        <p:txBody>
          <a:bodyPr/>
          <a:lstStyle/>
          <a:p>
            <a:pPr algn="ctr"/>
            <a:r>
              <a:rPr lang="en-GB" dirty="0"/>
              <a:t>Access</a:t>
            </a:r>
          </a:p>
          <a:p>
            <a:pPr algn="ctr"/>
            <a:r>
              <a:rPr lang="en-GB" dirty="0"/>
              <a:t>Response</a:t>
            </a:r>
          </a:p>
          <a:p>
            <a:pPr algn="ctr"/>
            <a:r>
              <a:rPr lang="en-GB" dirty="0"/>
              <a:t>Community </a:t>
            </a:r>
          </a:p>
          <a:p>
            <a:pPr algn="ctr"/>
            <a:r>
              <a:rPr lang="en-GB" dirty="0"/>
              <a:t>Practitioners</a:t>
            </a:r>
          </a:p>
          <a:p>
            <a:pPr algn="ctr"/>
            <a:r>
              <a:rPr lang="en-GB" dirty="0"/>
              <a:t>Children and Young People</a:t>
            </a:r>
          </a:p>
          <a:p>
            <a:pPr algn="ctr"/>
            <a:r>
              <a:rPr lang="en-GB" dirty="0"/>
              <a:t>Perpetrators</a:t>
            </a:r>
          </a:p>
          <a:p>
            <a:pPr algn="ctr"/>
            <a:r>
              <a:rPr lang="en-GB" dirty="0"/>
              <a:t>Justice and Protection</a:t>
            </a:r>
          </a:p>
        </p:txBody>
      </p:sp>
    </p:spTree>
    <p:extLst>
      <p:ext uri="{BB962C8B-B14F-4D97-AF65-F5344CB8AC3E}">
        <p14:creationId xmlns:p14="http://schemas.microsoft.com/office/powerpoint/2010/main" val="388088534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1908175" y="1412875"/>
            <a:ext cx="5472113" cy="647700"/>
          </a:xfrm>
          <a:prstGeom prst="rect">
            <a:avLst/>
          </a:prstGeom>
          <a:solidFill>
            <a:srgbClr val="E6B9B8"/>
          </a:solidFill>
          <a:ln w="9525" algn="in">
            <a:solidFill>
              <a:srgbClr val="000000"/>
            </a:solidFill>
            <a:miter lim="800000"/>
            <a:headEnd/>
            <a:tailEnd/>
          </a:ln>
        </p:spPr>
        <p:txBody>
          <a:bodyPr lIns="36576" tIns="36576" rIns="36576" bIns="36576"/>
          <a:lstStyle/>
          <a:p>
            <a:pPr algn="ctr" eaLnBrk="1" hangingPunct="1"/>
            <a:r>
              <a:rPr lang="en-GB" sz="2200" b="1" dirty="0">
                <a:solidFill>
                  <a:srgbClr val="000000"/>
                </a:solidFill>
                <a:latin typeface="Arial" pitchFamily="34" charset="0"/>
              </a:rPr>
              <a:t>Tri-Borough VAWG Strategic Board</a:t>
            </a:r>
          </a:p>
          <a:p>
            <a:pPr algn="ctr" eaLnBrk="1" hangingPunct="1"/>
            <a:r>
              <a:rPr lang="en-GB" sz="1200" b="1" dirty="0">
                <a:solidFill>
                  <a:srgbClr val="000000"/>
                </a:solidFill>
                <a:latin typeface="Arial" pitchFamily="34" charset="0"/>
              </a:rPr>
              <a:t>(Director-level, Senior Officers, CEOs, Operational Group Chairs)</a:t>
            </a:r>
            <a:endParaRPr lang="en-US" sz="1200" b="1" dirty="0">
              <a:solidFill>
                <a:srgbClr val="000000"/>
              </a:solidFill>
              <a:latin typeface="Arial" pitchFamily="34" charset="0"/>
            </a:endParaRPr>
          </a:p>
        </p:txBody>
      </p:sp>
      <p:sp>
        <p:nvSpPr>
          <p:cNvPr id="22531" name="Line 21"/>
          <p:cNvSpPr>
            <a:spLocks noChangeShapeType="1"/>
          </p:cNvSpPr>
          <p:nvPr/>
        </p:nvSpPr>
        <p:spPr bwMode="auto">
          <a:xfrm flipH="1">
            <a:off x="971550" y="2060575"/>
            <a:ext cx="1079500" cy="647700"/>
          </a:xfrm>
          <a:prstGeom prst="line">
            <a:avLst/>
          </a:prstGeom>
          <a:noFill/>
          <a:ln w="9525" algn="ctr">
            <a:solidFill>
              <a:srgbClr val="000000"/>
            </a:solidFill>
            <a:round/>
            <a:headEnd type="triangle" w="med" len="med"/>
            <a:tailEnd type="triangle" w="med" len="med"/>
          </a:ln>
        </p:spPr>
        <p:txBody>
          <a:bodyPr lIns="36576" tIns="36576" rIns="36576" bIns="36576"/>
          <a:lstStyle/>
          <a:p>
            <a:endParaRPr lang="en-GB" dirty="0"/>
          </a:p>
        </p:txBody>
      </p:sp>
      <p:sp>
        <p:nvSpPr>
          <p:cNvPr id="22532" name="Line 21"/>
          <p:cNvSpPr>
            <a:spLocks noChangeShapeType="1"/>
          </p:cNvSpPr>
          <p:nvPr/>
        </p:nvSpPr>
        <p:spPr bwMode="auto">
          <a:xfrm flipH="1">
            <a:off x="2843213" y="981075"/>
            <a:ext cx="1587" cy="431800"/>
          </a:xfrm>
          <a:prstGeom prst="line">
            <a:avLst/>
          </a:prstGeom>
          <a:noFill/>
          <a:ln w="9525" algn="ctr">
            <a:solidFill>
              <a:srgbClr val="000000"/>
            </a:solidFill>
            <a:round/>
            <a:headEnd type="triangle" w="med" len="med"/>
            <a:tailEnd type="triangle" w="med" len="med"/>
          </a:ln>
        </p:spPr>
        <p:txBody>
          <a:bodyPr lIns="36576" tIns="36576" rIns="36576" bIns="36576"/>
          <a:lstStyle/>
          <a:p>
            <a:endParaRPr lang="en-GB" dirty="0"/>
          </a:p>
        </p:txBody>
      </p:sp>
      <p:sp>
        <p:nvSpPr>
          <p:cNvPr id="22533" name="Line 21"/>
          <p:cNvSpPr>
            <a:spLocks noChangeShapeType="1"/>
          </p:cNvSpPr>
          <p:nvPr/>
        </p:nvSpPr>
        <p:spPr bwMode="auto">
          <a:xfrm flipH="1">
            <a:off x="4643438" y="981075"/>
            <a:ext cx="1587" cy="431800"/>
          </a:xfrm>
          <a:prstGeom prst="line">
            <a:avLst/>
          </a:prstGeom>
          <a:noFill/>
          <a:ln w="9525" algn="ctr">
            <a:solidFill>
              <a:srgbClr val="000000"/>
            </a:solidFill>
            <a:round/>
            <a:headEnd type="triangle" w="med" len="med"/>
            <a:tailEnd type="triangle" w="med" len="med"/>
          </a:ln>
        </p:spPr>
        <p:txBody>
          <a:bodyPr lIns="36576" tIns="36576" rIns="36576" bIns="36576"/>
          <a:lstStyle/>
          <a:p>
            <a:endParaRPr lang="en-GB" dirty="0"/>
          </a:p>
        </p:txBody>
      </p:sp>
      <p:sp>
        <p:nvSpPr>
          <p:cNvPr id="22534" name="Line 21"/>
          <p:cNvSpPr>
            <a:spLocks noChangeShapeType="1"/>
          </p:cNvSpPr>
          <p:nvPr/>
        </p:nvSpPr>
        <p:spPr bwMode="auto">
          <a:xfrm flipH="1">
            <a:off x="6443663" y="981075"/>
            <a:ext cx="1587" cy="431800"/>
          </a:xfrm>
          <a:prstGeom prst="line">
            <a:avLst/>
          </a:prstGeom>
          <a:noFill/>
          <a:ln w="9525" algn="ctr">
            <a:solidFill>
              <a:srgbClr val="000000"/>
            </a:solidFill>
            <a:round/>
            <a:headEnd type="triangle" w="med" len="med"/>
            <a:tailEnd type="triangle" w="med" len="med"/>
          </a:ln>
        </p:spPr>
        <p:txBody>
          <a:bodyPr lIns="36576" tIns="36576" rIns="36576" bIns="36576"/>
          <a:lstStyle/>
          <a:p>
            <a:endParaRPr lang="en-GB" dirty="0"/>
          </a:p>
        </p:txBody>
      </p:sp>
      <p:sp>
        <p:nvSpPr>
          <p:cNvPr id="22535" name="Rectangle 40"/>
          <p:cNvSpPr>
            <a:spLocks noChangeArrowheads="1"/>
          </p:cNvSpPr>
          <p:nvPr/>
        </p:nvSpPr>
        <p:spPr bwMode="auto">
          <a:xfrm rot="10800000" flipH="1" flipV="1">
            <a:off x="2124075" y="188913"/>
            <a:ext cx="1439863" cy="792162"/>
          </a:xfrm>
          <a:prstGeom prst="rect">
            <a:avLst/>
          </a:prstGeom>
          <a:solidFill>
            <a:srgbClr val="4F81BD"/>
          </a:solidFill>
          <a:ln w="25400" algn="ctr">
            <a:solidFill>
              <a:srgbClr val="385D8A"/>
            </a:solidFill>
            <a:miter lim="800000"/>
            <a:headEnd/>
            <a:tailEnd/>
          </a:ln>
        </p:spPr>
        <p:txBody>
          <a:bodyPr anchor="ctr"/>
          <a:lstStyle/>
          <a:p>
            <a:pPr algn="ctr" eaLnBrk="1" hangingPunct="1"/>
            <a:r>
              <a:rPr lang="en-GB" sz="1800" b="1" dirty="0">
                <a:solidFill>
                  <a:srgbClr val="000000"/>
                </a:solidFill>
                <a:latin typeface="Calibri" pitchFamily="34" charset="0"/>
              </a:rPr>
              <a:t>Community Safety Partnership</a:t>
            </a:r>
          </a:p>
        </p:txBody>
      </p:sp>
      <p:sp>
        <p:nvSpPr>
          <p:cNvPr id="22536" name="Rectangle 41"/>
          <p:cNvSpPr>
            <a:spLocks noChangeArrowheads="1"/>
          </p:cNvSpPr>
          <p:nvPr/>
        </p:nvSpPr>
        <p:spPr bwMode="auto">
          <a:xfrm rot="10800000" flipH="1" flipV="1">
            <a:off x="3851275" y="188913"/>
            <a:ext cx="1441450" cy="792162"/>
          </a:xfrm>
          <a:prstGeom prst="rect">
            <a:avLst/>
          </a:prstGeom>
          <a:solidFill>
            <a:srgbClr val="4F81BD"/>
          </a:solidFill>
          <a:ln w="25400" algn="ctr">
            <a:solidFill>
              <a:srgbClr val="385D8A"/>
            </a:solidFill>
            <a:miter lim="800000"/>
            <a:headEnd/>
            <a:tailEnd/>
          </a:ln>
        </p:spPr>
        <p:txBody>
          <a:bodyPr anchor="ctr"/>
          <a:lstStyle/>
          <a:p>
            <a:pPr algn="ctr" eaLnBrk="1" hangingPunct="1"/>
            <a:r>
              <a:rPr lang="en-GB" sz="1800" b="1" dirty="0">
                <a:solidFill>
                  <a:srgbClr val="000000"/>
                </a:solidFill>
                <a:latin typeface="Calibri" pitchFamily="34" charset="0"/>
              </a:rPr>
              <a:t>Safeguarding Adults Board</a:t>
            </a:r>
            <a:endParaRPr lang="en-GB" b="1" dirty="0">
              <a:solidFill>
                <a:srgbClr val="000000"/>
              </a:solidFill>
              <a:latin typeface="Calibri" pitchFamily="34" charset="0"/>
            </a:endParaRPr>
          </a:p>
        </p:txBody>
      </p:sp>
      <p:sp>
        <p:nvSpPr>
          <p:cNvPr id="22537" name="Rectangle 42"/>
          <p:cNvSpPr>
            <a:spLocks noChangeArrowheads="1"/>
          </p:cNvSpPr>
          <p:nvPr/>
        </p:nvSpPr>
        <p:spPr bwMode="auto">
          <a:xfrm rot="10800000" flipH="1" flipV="1">
            <a:off x="5651500" y="188913"/>
            <a:ext cx="1441450" cy="792162"/>
          </a:xfrm>
          <a:prstGeom prst="rect">
            <a:avLst/>
          </a:prstGeom>
          <a:solidFill>
            <a:srgbClr val="4F81BD"/>
          </a:solidFill>
          <a:ln w="25400" algn="ctr">
            <a:solidFill>
              <a:srgbClr val="385D8A"/>
            </a:solidFill>
            <a:miter lim="800000"/>
            <a:headEnd/>
            <a:tailEnd/>
          </a:ln>
        </p:spPr>
        <p:txBody>
          <a:bodyPr anchor="ctr"/>
          <a:lstStyle/>
          <a:p>
            <a:pPr algn="ctr" eaLnBrk="1" hangingPunct="1"/>
            <a:r>
              <a:rPr lang="en-GB" sz="1800" b="1" dirty="0">
                <a:solidFill>
                  <a:srgbClr val="000000"/>
                </a:solidFill>
                <a:latin typeface="Calibri" pitchFamily="34" charset="0"/>
              </a:rPr>
              <a:t>Safeguarding</a:t>
            </a:r>
          </a:p>
          <a:p>
            <a:pPr algn="ctr" eaLnBrk="1" hangingPunct="1"/>
            <a:r>
              <a:rPr lang="en-GB" sz="1800" b="1" dirty="0">
                <a:solidFill>
                  <a:srgbClr val="000000"/>
                </a:solidFill>
                <a:latin typeface="Calibri" pitchFamily="34" charset="0"/>
              </a:rPr>
              <a:t>Children Board</a:t>
            </a:r>
          </a:p>
        </p:txBody>
      </p:sp>
      <p:sp>
        <p:nvSpPr>
          <p:cNvPr id="22538" name="Rectangle 47"/>
          <p:cNvSpPr>
            <a:spLocks noChangeArrowheads="1"/>
          </p:cNvSpPr>
          <p:nvPr/>
        </p:nvSpPr>
        <p:spPr bwMode="auto">
          <a:xfrm>
            <a:off x="7596188" y="2781300"/>
            <a:ext cx="1223962" cy="1295400"/>
          </a:xfrm>
          <a:prstGeom prst="rect">
            <a:avLst/>
          </a:prstGeom>
          <a:solidFill>
            <a:srgbClr val="B3A2C7"/>
          </a:solidFill>
          <a:ln w="25400" algn="ctr">
            <a:solidFill>
              <a:srgbClr val="1F497D"/>
            </a:solidFill>
            <a:miter lim="800000"/>
            <a:headEnd/>
            <a:tailEnd/>
          </a:ln>
        </p:spPr>
        <p:txBody>
          <a:bodyPr anchor="ctr"/>
          <a:lstStyle/>
          <a:p>
            <a:pPr algn="ctr" eaLnBrk="1" hangingPunct="1"/>
            <a:r>
              <a:rPr lang="en-GB" sz="2000">
                <a:solidFill>
                  <a:srgbClr val="000000"/>
                </a:solidFill>
                <a:latin typeface="Calibri" pitchFamily="34" charset="0"/>
              </a:rPr>
              <a:t>Housing</a:t>
            </a:r>
          </a:p>
        </p:txBody>
      </p:sp>
      <p:sp>
        <p:nvSpPr>
          <p:cNvPr id="22539" name="Rectangle 48"/>
          <p:cNvSpPr>
            <a:spLocks noChangeArrowheads="1"/>
          </p:cNvSpPr>
          <p:nvPr/>
        </p:nvSpPr>
        <p:spPr bwMode="auto">
          <a:xfrm>
            <a:off x="4787900" y="2781300"/>
            <a:ext cx="1223963" cy="1295400"/>
          </a:xfrm>
          <a:prstGeom prst="rect">
            <a:avLst/>
          </a:prstGeom>
          <a:solidFill>
            <a:srgbClr val="B3A2C7"/>
          </a:solidFill>
          <a:ln w="25400" algn="ctr">
            <a:solidFill>
              <a:srgbClr val="385D8A"/>
            </a:solidFill>
            <a:miter lim="800000"/>
            <a:headEnd/>
            <a:tailEnd/>
          </a:ln>
        </p:spPr>
        <p:txBody>
          <a:bodyPr anchor="ctr"/>
          <a:lstStyle/>
          <a:p>
            <a:pPr algn="ctr" eaLnBrk="1" hangingPunct="1"/>
            <a:r>
              <a:rPr lang="en-GB" sz="1800">
                <a:solidFill>
                  <a:srgbClr val="000000"/>
                </a:solidFill>
                <a:latin typeface="Calibri" pitchFamily="34" charset="0"/>
              </a:rPr>
              <a:t>Specialist Services</a:t>
            </a:r>
          </a:p>
        </p:txBody>
      </p:sp>
      <p:sp>
        <p:nvSpPr>
          <p:cNvPr id="22540" name="Rectangle 49"/>
          <p:cNvSpPr>
            <a:spLocks noChangeArrowheads="1"/>
          </p:cNvSpPr>
          <p:nvPr/>
        </p:nvSpPr>
        <p:spPr bwMode="auto">
          <a:xfrm>
            <a:off x="6227763" y="2781300"/>
            <a:ext cx="1223962" cy="1295400"/>
          </a:xfrm>
          <a:prstGeom prst="rect">
            <a:avLst/>
          </a:prstGeom>
          <a:solidFill>
            <a:srgbClr val="B3A2C7"/>
          </a:solidFill>
          <a:ln w="25400" algn="ctr">
            <a:solidFill>
              <a:srgbClr val="385D8A"/>
            </a:solidFill>
            <a:miter lim="800000"/>
            <a:headEnd/>
            <a:tailEnd/>
          </a:ln>
        </p:spPr>
        <p:txBody>
          <a:bodyPr anchor="ctr"/>
          <a:lstStyle/>
          <a:p>
            <a:pPr algn="ctr" eaLnBrk="1" hangingPunct="1"/>
            <a:endParaRPr lang="en-GB" sz="2000">
              <a:solidFill>
                <a:srgbClr val="000000"/>
              </a:solidFill>
              <a:latin typeface="Calibri" pitchFamily="34" charset="0"/>
            </a:endParaRPr>
          </a:p>
          <a:p>
            <a:pPr algn="ctr" eaLnBrk="1" hangingPunct="1"/>
            <a:r>
              <a:rPr lang="en-GB" sz="2000">
                <a:solidFill>
                  <a:srgbClr val="000000"/>
                </a:solidFill>
                <a:latin typeface="Calibri" pitchFamily="34" charset="0"/>
              </a:rPr>
              <a:t>Children &amp; Health</a:t>
            </a:r>
          </a:p>
          <a:p>
            <a:pPr algn="ctr" eaLnBrk="1" hangingPunct="1"/>
            <a:endParaRPr lang="en-GB" sz="1800">
              <a:solidFill>
                <a:srgbClr val="000000"/>
              </a:solidFill>
              <a:latin typeface="Calibri" pitchFamily="34" charset="0"/>
            </a:endParaRPr>
          </a:p>
        </p:txBody>
      </p:sp>
      <p:sp>
        <p:nvSpPr>
          <p:cNvPr id="22541" name="Line 21"/>
          <p:cNvSpPr>
            <a:spLocks noChangeShapeType="1"/>
          </p:cNvSpPr>
          <p:nvPr/>
        </p:nvSpPr>
        <p:spPr bwMode="auto">
          <a:xfrm>
            <a:off x="3779838" y="2060575"/>
            <a:ext cx="0" cy="647700"/>
          </a:xfrm>
          <a:prstGeom prst="line">
            <a:avLst/>
          </a:prstGeom>
          <a:noFill/>
          <a:ln w="9525" algn="ctr">
            <a:solidFill>
              <a:srgbClr val="000000"/>
            </a:solidFill>
            <a:round/>
            <a:headEnd type="triangle" w="med" len="med"/>
            <a:tailEnd type="triangle" w="med" len="med"/>
          </a:ln>
        </p:spPr>
        <p:txBody>
          <a:bodyPr lIns="36576" tIns="36576" rIns="36576" bIns="36576"/>
          <a:lstStyle/>
          <a:p>
            <a:endParaRPr lang="en-GB"/>
          </a:p>
        </p:txBody>
      </p:sp>
      <p:sp>
        <p:nvSpPr>
          <p:cNvPr id="22542" name="Oval 52"/>
          <p:cNvSpPr>
            <a:spLocks noChangeArrowheads="1"/>
          </p:cNvSpPr>
          <p:nvPr/>
        </p:nvSpPr>
        <p:spPr bwMode="auto">
          <a:xfrm>
            <a:off x="3132138" y="2708275"/>
            <a:ext cx="1368425" cy="1368425"/>
          </a:xfrm>
          <a:prstGeom prst="ellipse">
            <a:avLst/>
          </a:prstGeom>
          <a:solidFill>
            <a:srgbClr val="B3A2C7"/>
          </a:solidFill>
          <a:ln w="25400" algn="ctr">
            <a:solidFill>
              <a:srgbClr val="385D8A"/>
            </a:solidFill>
            <a:round/>
            <a:headEnd/>
            <a:tailEnd/>
          </a:ln>
        </p:spPr>
        <p:txBody>
          <a:bodyPr anchor="ctr"/>
          <a:lstStyle/>
          <a:p>
            <a:pPr algn="ctr" eaLnBrk="1" hangingPunct="1"/>
            <a:r>
              <a:rPr lang="en-GB" sz="1800">
                <a:solidFill>
                  <a:srgbClr val="000000"/>
                </a:solidFill>
                <a:latin typeface="Calibri" pitchFamily="34" charset="0"/>
              </a:rPr>
              <a:t>Risk &amp; Review  </a:t>
            </a:r>
          </a:p>
        </p:txBody>
      </p:sp>
      <p:sp>
        <p:nvSpPr>
          <p:cNvPr id="60" name="Oval 59"/>
          <p:cNvSpPr/>
          <p:nvPr/>
        </p:nvSpPr>
        <p:spPr>
          <a:xfrm>
            <a:off x="179388" y="2708275"/>
            <a:ext cx="1368425" cy="1296988"/>
          </a:xfrm>
          <a:prstGeom prst="ellipse">
            <a:avLst/>
          </a:prstGeom>
          <a:solidFill>
            <a:srgbClr val="8064A2">
              <a:lumMod val="60000"/>
              <a:lumOff val="4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r>
              <a:rPr lang="en-GB" sz="1200" kern="0" dirty="0">
                <a:solidFill>
                  <a:prstClr val="black"/>
                </a:solidFill>
                <a:latin typeface="Calibri"/>
                <a:ea typeface="+mn-ea"/>
              </a:rPr>
              <a:t>Modern Slavery /</a:t>
            </a:r>
          </a:p>
          <a:p>
            <a:pPr algn="ctr" eaLnBrk="1" fontAlgn="auto" hangingPunct="1">
              <a:spcBef>
                <a:spcPts val="0"/>
              </a:spcBef>
              <a:spcAft>
                <a:spcPts val="0"/>
              </a:spcAft>
              <a:defRPr/>
            </a:pPr>
            <a:r>
              <a:rPr lang="en-GB" sz="1200" kern="0" dirty="0">
                <a:solidFill>
                  <a:prstClr val="black"/>
                </a:solidFill>
                <a:latin typeface="Calibri"/>
                <a:ea typeface="+mn-ea"/>
              </a:rPr>
              <a:t>Exploitation</a:t>
            </a:r>
          </a:p>
        </p:txBody>
      </p:sp>
      <p:sp>
        <p:nvSpPr>
          <p:cNvPr id="61" name="Oval 60"/>
          <p:cNvSpPr/>
          <p:nvPr/>
        </p:nvSpPr>
        <p:spPr>
          <a:xfrm>
            <a:off x="1692275" y="2708275"/>
            <a:ext cx="1366838" cy="1347788"/>
          </a:xfrm>
          <a:prstGeom prst="ellipse">
            <a:avLst/>
          </a:prstGeom>
          <a:solidFill>
            <a:srgbClr val="8064A2">
              <a:lumMod val="60000"/>
              <a:lumOff val="4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r>
              <a:rPr lang="en-GB" sz="1400" kern="0" dirty="0">
                <a:solidFill>
                  <a:prstClr val="black"/>
                </a:solidFill>
                <a:latin typeface="Calibri"/>
                <a:ea typeface="+mn-ea"/>
              </a:rPr>
              <a:t>Harmful Practices</a:t>
            </a:r>
          </a:p>
        </p:txBody>
      </p:sp>
      <p:sp>
        <p:nvSpPr>
          <p:cNvPr id="22545" name="Line 21"/>
          <p:cNvSpPr>
            <a:spLocks noChangeShapeType="1"/>
          </p:cNvSpPr>
          <p:nvPr/>
        </p:nvSpPr>
        <p:spPr bwMode="auto">
          <a:xfrm flipH="1" flipV="1">
            <a:off x="7235825" y="2060575"/>
            <a:ext cx="936625" cy="720725"/>
          </a:xfrm>
          <a:prstGeom prst="line">
            <a:avLst/>
          </a:prstGeom>
          <a:noFill/>
          <a:ln w="9525" algn="ctr">
            <a:solidFill>
              <a:srgbClr val="000000"/>
            </a:solidFill>
            <a:round/>
            <a:headEnd type="triangle" w="med" len="med"/>
            <a:tailEnd type="triangle" w="med" len="med"/>
          </a:ln>
        </p:spPr>
        <p:txBody>
          <a:bodyPr lIns="36576" tIns="36576" rIns="36576" bIns="36576"/>
          <a:lstStyle/>
          <a:p>
            <a:endParaRPr lang="en-GB"/>
          </a:p>
        </p:txBody>
      </p:sp>
      <p:sp>
        <p:nvSpPr>
          <p:cNvPr id="22546" name="Line 21"/>
          <p:cNvSpPr>
            <a:spLocks noChangeShapeType="1"/>
          </p:cNvSpPr>
          <p:nvPr/>
        </p:nvSpPr>
        <p:spPr bwMode="auto">
          <a:xfrm>
            <a:off x="2411413" y="2060575"/>
            <a:ext cx="0" cy="647700"/>
          </a:xfrm>
          <a:prstGeom prst="line">
            <a:avLst/>
          </a:prstGeom>
          <a:noFill/>
          <a:ln w="9525" algn="ctr">
            <a:solidFill>
              <a:srgbClr val="000000"/>
            </a:solidFill>
            <a:round/>
            <a:headEnd type="triangle" w="med" len="med"/>
            <a:tailEnd type="triangle" w="med" len="med"/>
          </a:ln>
        </p:spPr>
        <p:txBody>
          <a:bodyPr lIns="36576" tIns="36576" rIns="36576" bIns="36576"/>
          <a:lstStyle/>
          <a:p>
            <a:endParaRPr lang="en-GB"/>
          </a:p>
        </p:txBody>
      </p:sp>
      <p:sp>
        <p:nvSpPr>
          <p:cNvPr id="22547" name="Line 21"/>
          <p:cNvSpPr>
            <a:spLocks noChangeShapeType="1"/>
          </p:cNvSpPr>
          <p:nvPr/>
        </p:nvSpPr>
        <p:spPr bwMode="auto">
          <a:xfrm>
            <a:off x="5364163" y="2060575"/>
            <a:ext cx="0" cy="720725"/>
          </a:xfrm>
          <a:prstGeom prst="line">
            <a:avLst/>
          </a:prstGeom>
          <a:noFill/>
          <a:ln w="9525" algn="ctr">
            <a:solidFill>
              <a:srgbClr val="000000"/>
            </a:solidFill>
            <a:round/>
            <a:headEnd type="triangle" w="med" len="med"/>
            <a:tailEnd type="triangle" w="med" len="med"/>
          </a:ln>
        </p:spPr>
        <p:txBody>
          <a:bodyPr lIns="36576" tIns="36576" rIns="36576" bIns="36576"/>
          <a:lstStyle/>
          <a:p>
            <a:endParaRPr lang="en-GB"/>
          </a:p>
        </p:txBody>
      </p:sp>
      <p:sp>
        <p:nvSpPr>
          <p:cNvPr id="22548" name="Line 21"/>
          <p:cNvSpPr>
            <a:spLocks noChangeShapeType="1"/>
          </p:cNvSpPr>
          <p:nvPr/>
        </p:nvSpPr>
        <p:spPr bwMode="auto">
          <a:xfrm>
            <a:off x="6732588" y="2060575"/>
            <a:ext cx="0" cy="720725"/>
          </a:xfrm>
          <a:prstGeom prst="line">
            <a:avLst/>
          </a:prstGeom>
          <a:noFill/>
          <a:ln w="9525" algn="ctr">
            <a:solidFill>
              <a:srgbClr val="000000"/>
            </a:solidFill>
            <a:round/>
            <a:headEnd type="triangle" w="med" len="med"/>
            <a:tailEnd type="triangle" w="med" len="med"/>
          </a:ln>
        </p:spPr>
        <p:txBody>
          <a:bodyPr lIns="36576" tIns="36576" rIns="36576" bIns="36576"/>
          <a:lstStyle/>
          <a:p>
            <a:endParaRPr lang="en-GB"/>
          </a:p>
        </p:txBody>
      </p:sp>
      <p:sp>
        <p:nvSpPr>
          <p:cNvPr id="22549" name="TextBox 20"/>
          <p:cNvSpPr txBox="1">
            <a:spLocks noChangeArrowheads="1"/>
          </p:cNvSpPr>
          <p:nvPr/>
        </p:nvSpPr>
        <p:spPr bwMode="auto">
          <a:xfrm>
            <a:off x="684213" y="4652963"/>
            <a:ext cx="7848600" cy="553998"/>
          </a:xfrm>
          <a:prstGeom prst="rect">
            <a:avLst/>
          </a:prstGeom>
          <a:noFill/>
          <a:ln w="9525">
            <a:noFill/>
            <a:miter lim="800000"/>
            <a:headEnd/>
            <a:tailEnd/>
          </a:ln>
        </p:spPr>
        <p:txBody>
          <a:bodyPr>
            <a:spAutoFit/>
          </a:bodyPr>
          <a:lstStyle/>
          <a:p>
            <a:pPr algn="ctr"/>
            <a:r>
              <a:rPr lang="en-GB" sz="3000" b="1" dirty="0">
                <a:solidFill>
                  <a:srgbClr val="7030A0"/>
                </a:solidFill>
                <a:latin typeface="+mj-lt"/>
                <a:cs typeface="Lucida Sans Unicode" panose="020B0602030504020204" pitchFamily="34" charset="0"/>
              </a:rPr>
              <a:t>Tri-Borough VAWG Partnership Structure</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1"/>
          <p:cNvPicPr>
            <a:picLocks noChangeAspect="1" noChangeArrowheads="1"/>
          </p:cNvPicPr>
          <p:nvPr/>
        </p:nvPicPr>
        <p:blipFill>
          <a:blip r:embed="rId2" cstate="print"/>
          <a:srcRect/>
          <a:stretch>
            <a:fillRect/>
          </a:stretch>
        </p:blipFill>
        <p:spPr bwMode="auto">
          <a:xfrm>
            <a:off x="85725" y="542925"/>
            <a:ext cx="8972550" cy="577215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normAutofit/>
          </a:bodyPr>
          <a:lstStyle/>
          <a:p>
            <a:pPr algn="ctr"/>
            <a:r>
              <a:rPr lang="en-GB" b="1" dirty="0">
                <a:solidFill>
                  <a:srgbClr val="7030A0"/>
                </a:solidFill>
              </a:rPr>
              <a:t>VAWG Commissioning</a:t>
            </a:r>
          </a:p>
        </p:txBody>
      </p:sp>
      <p:sp>
        <p:nvSpPr>
          <p:cNvPr id="3" name="Content Placeholder 2"/>
          <p:cNvSpPr>
            <a:spLocks noGrp="1"/>
          </p:cNvSpPr>
          <p:nvPr>
            <p:ph sz="quarter" idx="1"/>
          </p:nvPr>
        </p:nvSpPr>
        <p:spPr/>
        <p:txBody>
          <a:bodyPr/>
          <a:lstStyle/>
          <a:p>
            <a:r>
              <a:rPr lang="en-GB" dirty="0"/>
              <a:t>Shift to outcomes focused commissioning, both for frontline services </a:t>
            </a:r>
            <a:r>
              <a:rPr lang="en-GB" u="sng" dirty="0"/>
              <a:t>and</a:t>
            </a:r>
            <a:r>
              <a:rPr lang="en-GB" dirty="0"/>
              <a:t> coordination = CCR!</a:t>
            </a:r>
          </a:p>
          <a:p>
            <a:endParaRPr lang="en-GB" dirty="0"/>
          </a:p>
          <a:p>
            <a:r>
              <a:rPr lang="en-GB" dirty="0"/>
              <a:t>Collaborative approach in service design.</a:t>
            </a:r>
          </a:p>
          <a:p>
            <a:pPr>
              <a:buNone/>
            </a:pPr>
            <a:endParaRPr lang="en-GB" dirty="0"/>
          </a:p>
          <a:p>
            <a:r>
              <a:rPr lang="en-GB" dirty="0"/>
              <a:t>Focus on victims/survivors, their experiences and their needs.</a:t>
            </a:r>
          </a:p>
          <a:p>
            <a:endParaRPr lang="en-GB" dirty="0"/>
          </a:p>
          <a:p>
            <a:r>
              <a:rPr lang="en-GB" dirty="0"/>
              <a:t>Integration with wider commissioning processes and services.</a:t>
            </a:r>
          </a:p>
          <a:p>
            <a:pPr>
              <a:buNone/>
            </a:pPr>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92088"/>
          </a:xfrm>
        </p:spPr>
        <p:txBody>
          <a:bodyPr>
            <a:normAutofit/>
          </a:bodyPr>
          <a:lstStyle/>
          <a:p>
            <a:pPr algn="ctr"/>
            <a:r>
              <a:rPr lang="en-GB" b="1" dirty="0">
                <a:solidFill>
                  <a:srgbClr val="7030A0"/>
                </a:solidFill>
              </a:rPr>
              <a:t>Frontline Service Innovation:</a:t>
            </a:r>
          </a:p>
        </p:txBody>
      </p:sp>
      <p:sp>
        <p:nvSpPr>
          <p:cNvPr id="3" name="Content Placeholder 2"/>
          <p:cNvSpPr>
            <a:spLocks noGrp="1"/>
          </p:cNvSpPr>
          <p:nvPr>
            <p:ph sz="quarter" idx="1"/>
          </p:nvPr>
        </p:nvSpPr>
        <p:spPr>
          <a:xfrm>
            <a:off x="457200" y="908720"/>
            <a:ext cx="8229600" cy="5415880"/>
          </a:xfrm>
        </p:spPr>
        <p:txBody>
          <a:bodyPr>
            <a:noAutofit/>
          </a:bodyPr>
          <a:lstStyle/>
          <a:p>
            <a:endParaRPr lang="en-GB" sz="1900" b="1" dirty="0"/>
          </a:p>
          <a:p>
            <a:r>
              <a:rPr lang="en-GB" sz="1900" b="1" dirty="0"/>
              <a:t>The Angelou Partnership – a local consortium of specialist VAWG Services</a:t>
            </a:r>
          </a:p>
          <a:p>
            <a:r>
              <a:rPr lang="en-GB" sz="1900" dirty="0"/>
              <a:t>Perpetrator Pilot</a:t>
            </a:r>
          </a:p>
          <a:p>
            <a:r>
              <a:rPr lang="en-GB" sz="1900" dirty="0"/>
              <a:t>Harmful Practices Pilot</a:t>
            </a:r>
          </a:p>
          <a:p>
            <a:r>
              <a:rPr lang="en-GB" sz="1900" dirty="0"/>
              <a:t>Large-scale training/investment in staff</a:t>
            </a:r>
          </a:p>
          <a:p>
            <a:r>
              <a:rPr lang="en-GB" sz="1900" dirty="0"/>
              <a:t>Data collection to evidence success/chart progress against Strategies</a:t>
            </a:r>
          </a:p>
          <a:p>
            <a:r>
              <a:rPr lang="en-GB" sz="1900" dirty="0"/>
              <a:t>Campaigns </a:t>
            </a:r>
            <a:r>
              <a:rPr lang="en-GB" sz="1900" dirty="0" err="1"/>
              <a:t>ie</a:t>
            </a:r>
            <a:r>
              <a:rPr lang="en-GB" sz="1900" dirty="0"/>
              <a:t> Blooming Strong and #</a:t>
            </a:r>
            <a:r>
              <a:rPr lang="en-GB" sz="1900" dirty="0" err="1"/>
              <a:t>Speaksense</a:t>
            </a:r>
            <a:r>
              <a:rPr lang="en-GB" sz="1900" dirty="0"/>
              <a:t> </a:t>
            </a:r>
          </a:p>
          <a:p>
            <a:r>
              <a:rPr lang="en-GB" sz="1900" dirty="0"/>
              <a:t>9 Shelters</a:t>
            </a:r>
          </a:p>
          <a:p>
            <a:r>
              <a:rPr lang="en-GB" sz="1900" dirty="0"/>
              <a:t>‘Ask Me </a:t>
            </a:r>
          </a:p>
          <a:p>
            <a:r>
              <a:rPr lang="en-GB" sz="1900" dirty="0"/>
              <a:t>Accommodation based support for women existing prostitution and trafficking</a:t>
            </a:r>
          </a:p>
          <a:p>
            <a:r>
              <a:rPr lang="en-GB" sz="1900" dirty="0"/>
              <a:t>Ongoing Survivor Consultation </a:t>
            </a:r>
          </a:p>
          <a:p>
            <a:r>
              <a:rPr lang="en-GB" sz="1900" dirty="0"/>
              <a:t>VAWG Events Calendar: Conferences and Community Engagement and Awareness Raising Activities </a:t>
            </a:r>
          </a:p>
          <a:p>
            <a:endParaRPr lang="en-GB" sz="1900"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fontScale="90000"/>
          </a:bodyPr>
          <a:lstStyle/>
          <a:p>
            <a:pPr algn="ctr"/>
            <a:r>
              <a:rPr lang="en-GB" b="1" dirty="0">
                <a:solidFill>
                  <a:srgbClr val="7030A0"/>
                </a:solidFill>
              </a:rPr>
              <a:t>Outcomes and Outputs 2015/16</a:t>
            </a:r>
          </a:p>
        </p:txBody>
      </p:sp>
      <p:sp>
        <p:nvSpPr>
          <p:cNvPr id="3" name="Content Placeholder 2"/>
          <p:cNvSpPr>
            <a:spLocks noGrp="1"/>
          </p:cNvSpPr>
          <p:nvPr>
            <p:ph sz="quarter" idx="1"/>
          </p:nvPr>
        </p:nvSpPr>
        <p:spPr/>
        <p:txBody>
          <a:bodyPr>
            <a:normAutofit fontScale="92500"/>
          </a:bodyPr>
          <a:lstStyle/>
          <a:p>
            <a:r>
              <a:rPr lang="en-GB" dirty="0"/>
              <a:t>7500 women supported</a:t>
            </a:r>
          </a:p>
          <a:p>
            <a:r>
              <a:rPr lang="en-GB" dirty="0"/>
              <a:t>2000+ professionals trained in VAWG</a:t>
            </a:r>
          </a:p>
          <a:p>
            <a:r>
              <a:rPr lang="en-GB" dirty="0"/>
              <a:t>MARACs (high risk panels) heard 770 cases; highest number of LGBT cases in the country</a:t>
            </a:r>
          </a:p>
          <a:p>
            <a:r>
              <a:rPr lang="en-GB" dirty="0"/>
              <a:t>250% increase in reporting of FGM cases </a:t>
            </a:r>
          </a:p>
          <a:p>
            <a:r>
              <a:rPr lang="en-GB" dirty="0"/>
              <a:t>10-20% annual increase in reports of VAWG crimes to police</a:t>
            </a:r>
          </a:p>
          <a:p>
            <a:r>
              <a:rPr lang="en-GB" dirty="0"/>
              <a:t>87% of women reporting increased feelings of safety</a:t>
            </a:r>
          </a:p>
          <a:p>
            <a:r>
              <a:rPr lang="en-GB" dirty="0"/>
              <a:t>89% reporting decrease in abuse due to support</a:t>
            </a:r>
          </a:p>
          <a:p>
            <a:r>
              <a:rPr lang="en-GB" dirty="0"/>
              <a:t>81% reporting improved quality of life</a:t>
            </a:r>
          </a:p>
          <a:p>
            <a:r>
              <a:rPr lang="en-GB" dirty="0"/>
              <a:t>72.5% of DV defendants convicted across specialist DA courts</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0" y="274638"/>
            <a:ext cx="7772400" cy="1498178"/>
          </a:xfrm>
        </p:spPr>
        <p:txBody>
          <a:bodyPr>
            <a:normAutofit fontScale="90000"/>
          </a:bodyPr>
          <a:lstStyle/>
          <a:p>
            <a:pPr algn="ctr"/>
            <a:br>
              <a:rPr lang="en-US" altLang="en-US" dirty="0"/>
            </a:br>
            <a:br>
              <a:rPr lang="en-US" altLang="en-US" dirty="0"/>
            </a:br>
            <a:br>
              <a:rPr lang="en-US" altLang="en-US" dirty="0"/>
            </a:br>
            <a:r>
              <a:rPr lang="en-US" altLang="en-US" b="1" dirty="0">
                <a:solidFill>
                  <a:srgbClr val="7030A0"/>
                </a:solidFill>
              </a:rPr>
              <a:t>DHR lessons:  </a:t>
            </a:r>
            <a:br>
              <a:rPr lang="en-US" altLang="en-US" b="1" dirty="0">
                <a:solidFill>
                  <a:srgbClr val="7030A0"/>
                </a:solidFill>
              </a:rPr>
            </a:br>
            <a:r>
              <a:rPr lang="en-US" altLang="en-US" b="1" dirty="0">
                <a:solidFill>
                  <a:srgbClr val="7030A0"/>
                </a:solidFill>
              </a:rPr>
              <a:t>Examples of what happened when we do not have a CCR</a:t>
            </a:r>
          </a:p>
        </p:txBody>
      </p:sp>
      <p:sp>
        <p:nvSpPr>
          <p:cNvPr id="20483" name="Content Placeholder 2"/>
          <p:cNvSpPr>
            <a:spLocks noGrp="1"/>
          </p:cNvSpPr>
          <p:nvPr>
            <p:ph idx="1"/>
          </p:nvPr>
        </p:nvSpPr>
        <p:spPr>
          <a:xfrm>
            <a:off x="539750" y="2133600"/>
            <a:ext cx="8001000" cy="4191000"/>
          </a:xfrm>
        </p:spPr>
        <p:txBody>
          <a:bodyPr/>
          <a:lstStyle/>
          <a:p>
            <a:r>
              <a:rPr lang="en-US" altLang="en-US" sz="2400" dirty="0"/>
              <a:t>Individual to local area and linked to action plans</a:t>
            </a:r>
          </a:p>
          <a:p>
            <a:pPr>
              <a:buFontTx/>
              <a:buNone/>
            </a:pPr>
            <a:endParaRPr lang="en-US" altLang="en-US" sz="2400" dirty="0"/>
          </a:p>
          <a:p>
            <a:pPr>
              <a:buFontTx/>
              <a:buNone/>
            </a:pPr>
            <a:r>
              <a:rPr lang="en-US" altLang="en-US" sz="2400" b="1" dirty="0">
                <a:solidFill>
                  <a:srgbClr val="7030A0"/>
                </a:solidFill>
              </a:rPr>
              <a:t>Overarching themes are:</a:t>
            </a:r>
          </a:p>
          <a:p>
            <a:r>
              <a:rPr lang="en-US" altLang="en-US" sz="2400" dirty="0"/>
              <a:t>Risk</a:t>
            </a:r>
          </a:p>
          <a:p>
            <a:r>
              <a:rPr lang="en-US" altLang="en-US" sz="2400" dirty="0"/>
              <a:t>Record keeping</a:t>
            </a:r>
          </a:p>
          <a:p>
            <a:r>
              <a:rPr lang="en-US" altLang="en-US" sz="2400" dirty="0"/>
              <a:t>Public awareness</a:t>
            </a:r>
          </a:p>
          <a:p>
            <a:r>
              <a:rPr lang="en-US" altLang="en-US" sz="2400" dirty="0"/>
              <a:t>Training</a:t>
            </a:r>
          </a:p>
          <a:p>
            <a:r>
              <a:rPr lang="en-US" altLang="en-US" sz="2400" dirty="0"/>
              <a:t>Mental health and substance misuse</a:t>
            </a:r>
          </a:p>
          <a:p>
            <a:r>
              <a:rPr lang="en-US" altLang="en-US" sz="2400" dirty="0"/>
              <a:t>Policy and joint working protocols</a:t>
            </a:r>
          </a:p>
          <a:p>
            <a:endParaRPr lang="en-US" altLang="en-US"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stretch>
            <a:fillRect/>
          </a:stretch>
        </p:blipFill>
        <p:spPr>
          <a:xfrm>
            <a:off x="3383360" y="1988840"/>
            <a:ext cx="5760640" cy="4499309"/>
          </a:xfrm>
        </p:spPr>
      </p:pic>
      <p:sp>
        <p:nvSpPr>
          <p:cNvPr id="3" name="Title 2"/>
          <p:cNvSpPr>
            <a:spLocks noGrp="1"/>
          </p:cNvSpPr>
          <p:nvPr>
            <p:ph type="title"/>
          </p:nvPr>
        </p:nvSpPr>
        <p:spPr>
          <a:xfrm>
            <a:off x="914400" y="274638"/>
            <a:ext cx="7772400" cy="778098"/>
          </a:xfrm>
        </p:spPr>
        <p:txBody>
          <a:bodyPr>
            <a:normAutofit/>
          </a:bodyPr>
          <a:lstStyle/>
          <a:p>
            <a:r>
              <a:rPr lang="en-US" b="1" dirty="0">
                <a:solidFill>
                  <a:srgbClr val="7030A0"/>
                </a:solidFill>
              </a:rPr>
              <a:t>London, UK and the Tri-Boroughs</a:t>
            </a:r>
          </a:p>
        </p:txBody>
      </p:sp>
      <p:pic>
        <p:nvPicPr>
          <p:cNvPr id="6" name="Picture 5"/>
          <p:cNvPicPr>
            <a:picLocks noChangeAspect="1"/>
          </p:cNvPicPr>
          <p:nvPr/>
        </p:nvPicPr>
        <p:blipFill>
          <a:blip r:embed="rId3" cstate="print"/>
          <a:stretch>
            <a:fillRect/>
          </a:stretch>
        </p:blipFill>
        <p:spPr>
          <a:xfrm>
            <a:off x="131575" y="1268760"/>
            <a:ext cx="2784241" cy="3229719"/>
          </a:xfrm>
          <a:prstGeom prst="rect">
            <a:avLst/>
          </a:prstGeom>
        </p:spPr>
      </p:pic>
      <p:sp>
        <p:nvSpPr>
          <p:cNvPr id="7" name="Oval 6"/>
          <p:cNvSpPr/>
          <p:nvPr/>
        </p:nvSpPr>
        <p:spPr>
          <a:xfrm>
            <a:off x="4932040" y="3429001"/>
            <a:ext cx="1368152" cy="1368151"/>
          </a:xfrm>
          <a:prstGeom prst="ellipse">
            <a:avLst/>
          </a:prstGeom>
          <a:noFill/>
          <a:ln w="76200">
            <a:solidFill>
              <a:schemeClr val="accent5">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9" name="Arrow: Right 8"/>
          <p:cNvSpPr/>
          <p:nvPr/>
        </p:nvSpPr>
        <p:spPr>
          <a:xfrm rot="831930">
            <a:off x="2432526" y="3722293"/>
            <a:ext cx="2461985" cy="4929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Multiplication Sign 10"/>
          <p:cNvSpPr/>
          <p:nvPr/>
        </p:nvSpPr>
        <p:spPr>
          <a:xfrm>
            <a:off x="2024858" y="3429000"/>
            <a:ext cx="386902" cy="36004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67722541"/>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p:txBody>
          <a:bodyPr/>
          <a:lstStyle/>
          <a:p>
            <a:pPr marL="0" indent="0">
              <a:buFontTx/>
              <a:buNone/>
            </a:pPr>
            <a:endParaRPr lang="en-US" altLang="en-US" sz="2800" i="1"/>
          </a:p>
          <a:p>
            <a:pPr marL="0" indent="0" algn="ctr">
              <a:buFontTx/>
              <a:buNone/>
            </a:pPr>
            <a:r>
              <a:rPr lang="en-US" altLang="en-US" sz="2800" i="1"/>
              <a:t>“Just take stock from time to time, and refresh the core aims and values which make this organisation so special.  Listen to the voices of survivors, they will not be all saying the same thing but it is remarkable how consistent those voices have been over the years”</a:t>
            </a:r>
          </a:p>
          <a:p>
            <a:pPr marL="0" indent="0"/>
            <a:endParaRPr lang="en-US" altLang="en-US"/>
          </a:p>
          <a:p>
            <a:pPr marL="0" indent="0">
              <a:buFontTx/>
              <a:buNone/>
            </a:pPr>
            <a:r>
              <a:rPr lang="en-US" altLang="en-US"/>
              <a:t>						Ellen Pence</a:t>
            </a:r>
          </a:p>
        </p:txBody>
      </p:sp>
    </p:spTree>
    <p:extLst>
      <p:ext uri="{BB962C8B-B14F-4D97-AF65-F5344CB8AC3E}">
        <p14:creationId xmlns:p14="http://schemas.microsoft.com/office/powerpoint/2010/main" val="10205782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a:solidFill>
                  <a:srgbClr val="7030A0"/>
                </a:solidFill>
              </a:rPr>
              <a:t>For more information, </a:t>
            </a:r>
            <a:br>
              <a:rPr lang="en-GB" b="1" dirty="0">
                <a:solidFill>
                  <a:srgbClr val="7030A0"/>
                </a:solidFill>
              </a:rPr>
            </a:br>
            <a:r>
              <a:rPr lang="en-GB" b="1" dirty="0">
                <a:solidFill>
                  <a:srgbClr val="7030A0"/>
                </a:solidFill>
              </a:rPr>
              <a:t>please contact:</a:t>
            </a:r>
          </a:p>
        </p:txBody>
      </p:sp>
      <p:sp>
        <p:nvSpPr>
          <p:cNvPr id="3" name="Content Placeholder 2"/>
          <p:cNvSpPr>
            <a:spLocks noGrp="1"/>
          </p:cNvSpPr>
          <p:nvPr>
            <p:ph sz="quarter" idx="1"/>
          </p:nvPr>
        </p:nvSpPr>
        <p:spPr/>
        <p:txBody>
          <a:bodyPr/>
          <a:lstStyle/>
          <a:p>
            <a:pPr>
              <a:buNone/>
            </a:pPr>
            <a:endParaRPr lang="en-GB" dirty="0"/>
          </a:p>
          <a:p>
            <a:pPr algn="ctr">
              <a:buNone/>
            </a:pPr>
            <a:endParaRPr lang="en-GB" sz="3000" dirty="0">
              <a:latin typeface="+mj-lt"/>
            </a:endParaRPr>
          </a:p>
          <a:p>
            <a:pPr algn="ctr">
              <a:buNone/>
            </a:pPr>
            <a:r>
              <a:rPr lang="en-GB" sz="3000" dirty="0">
                <a:latin typeface="+mj-lt"/>
              </a:rPr>
              <a:t>Nicole Jacobs</a:t>
            </a:r>
          </a:p>
          <a:p>
            <a:pPr algn="ctr">
              <a:buNone/>
            </a:pPr>
            <a:r>
              <a:rPr lang="en-GB" sz="3000" dirty="0">
                <a:latin typeface="+mj-lt"/>
              </a:rPr>
              <a:t>n.jacobs@standingtogether.org.uk</a:t>
            </a:r>
          </a:p>
          <a:p>
            <a:pPr algn="ctr">
              <a:buNone/>
            </a:pPr>
            <a:r>
              <a:rPr lang="en-GB" sz="3000" dirty="0">
                <a:latin typeface="+mj-lt"/>
              </a:rPr>
              <a:t>+447810524096</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algn="ctr"/>
            <a:r>
              <a:rPr lang="en-GB" sz="2400" dirty="0"/>
              <a:t>First a little about STADV</a:t>
            </a:r>
          </a:p>
        </p:txBody>
      </p:sp>
      <p:pic>
        <p:nvPicPr>
          <p:cNvPr id="19458" name="Picture 4" descr="triangle"/>
          <p:cNvPicPr>
            <a:picLocks noChangeAspect="1" noChangeArrowheads="1"/>
          </p:cNvPicPr>
          <p:nvPr/>
        </p:nvPicPr>
        <p:blipFill>
          <a:blip r:embed="rId3" cstate="print"/>
          <a:srcRect/>
          <a:stretch>
            <a:fillRect/>
          </a:stretch>
        </p:blipFill>
        <p:spPr bwMode="auto">
          <a:xfrm>
            <a:off x="683568" y="692696"/>
            <a:ext cx="7920880" cy="5904656"/>
          </a:xfrm>
          <a:prstGeom prst="rect">
            <a:avLst/>
          </a:prstGeom>
          <a:noFill/>
          <a:ln w="9525">
            <a:noFill/>
            <a:miter lim="800000"/>
            <a:headEnd/>
            <a:tailEnd/>
          </a:ln>
        </p:spPr>
      </p:pic>
      <p:sp>
        <p:nvSpPr>
          <p:cNvPr id="19459" name="Text Box 6"/>
          <p:cNvSpPr txBox="1">
            <a:spLocks noChangeArrowheads="1"/>
          </p:cNvSpPr>
          <p:nvPr/>
        </p:nvSpPr>
        <p:spPr bwMode="auto">
          <a:xfrm>
            <a:off x="684213" y="5445125"/>
            <a:ext cx="1439862" cy="274638"/>
          </a:xfrm>
          <a:prstGeom prst="rect">
            <a:avLst/>
          </a:prstGeom>
          <a:noFill/>
          <a:ln w="9525">
            <a:noFill/>
            <a:miter lim="800000"/>
            <a:headEnd/>
            <a:tailEnd/>
          </a:ln>
        </p:spPr>
        <p:txBody>
          <a:bodyPr>
            <a:spAutoFit/>
          </a:bodyPr>
          <a:lstStyle/>
          <a:p>
            <a:pPr>
              <a:spcBef>
                <a:spcPct val="50000"/>
              </a:spcBef>
            </a:pPr>
            <a:r>
              <a:rPr lang="en-GB" sz="1200">
                <a:latin typeface="Arial" pitchFamily="34" charset="0"/>
              </a:rPr>
              <a:t>1996 Figures</a:t>
            </a:r>
          </a:p>
        </p:txBody>
      </p:sp>
      <p:sp>
        <p:nvSpPr>
          <p:cNvPr id="5" name="Rectangle 4"/>
          <p:cNvSpPr/>
          <p:nvPr/>
        </p:nvSpPr>
        <p:spPr>
          <a:xfrm>
            <a:off x="323528" y="188640"/>
            <a:ext cx="8496944" cy="492443"/>
          </a:xfrm>
          <a:prstGeom prst="rect">
            <a:avLst/>
          </a:prstGeom>
        </p:spPr>
        <p:txBody>
          <a:bodyPr wrap="square">
            <a:spAutoFit/>
          </a:bodyPr>
          <a:lstStyle/>
          <a:p>
            <a:pPr algn="ctr"/>
            <a:r>
              <a:rPr lang="en-GB" sz="2600" b="1" dirty="0">
                <a:solidFill>
                  <a:srgbClr val="7030A0"/>
                </a:solidFill>
                <a:latin typeface="+mj-lt"/>
              </a:rPr>
              <a:t>How Standing Together started in the late 1990’s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368800" y="260350"/>
            <a:ext cx="3495675" cy="990600"/>
          </a:xfrm>
        </p:spPr>
        <p:txBody>
          <a:bodyPr>
            <a:normAutofit fontScale="90000"/>
          </a:bodyPr>
          <a:lstStyle/>
          <a:p>
            <a:r>
              <a:rPr lang="en-GB" altLang="en-US" b="0"/>
              <a:t>Ellen Pence our LBHF Cllr Lisa Holman in 1997</a:t>
            </a:r>
          </a:p>
        </p:txBody>
      </p:sp>
      <p:pic>
        <p:nvPicPr>
          <p:cNvPr id="9219"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4368800" cy="3276600"/>
          </a:xfrm>
        </p:spPr>
      </p:pic>
      <p:pic>
        <p:nvPicPr>
          <p:cNvPr id="9220"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10125" y="2997200"/>
            <a:ext cx="4267200"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6613" y="3429000"/>
            <a:ext cx="3971925" cy="2554288"/>
          </a:xfrm>
          <a:prstGeom prst="rect">
            <a:avLst/>
          </a:prstGeom>
          <a:noFill/>
        </p:spPr>
        <p:txBody>
          <a:bodyPr>
            <a:spAutoFit/>
          </a:bodyPr>
          <a:lstStyle/>
          <a:p>
            <a:pPr algn="r">
              <a:defRPr/>
            </a:pPr>
            <a:r>
              <a:rPr lang="en-GB" sz="3200" dirty="0">
                <a:latin typeface="+mj-lt"/>
              </a:rPr>
              <a:t>Ellen on one of her last visits with our founders Beryl Foster and Bear Montique</a:t>
            </a:r>
          </a:p>
        </p:txBody>
      </p:sp>
    </p:spTree>
    <p:extLst>
      <p:ext uri="{BB962C8B-B14F-4D97-AF65-F5344CB8AC3E}">
        <p14:creationId xmlns:p14="http://schemas.microsoft.com/office/powerpoint/2010/main" val="78169790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152400"/>
            <a:ext cx="9144000" cy="1116360"/>
          </a:xfrm>
        </p:spPr>
        <p:txBody>
          <a:bodyPr>
            <a:normAutofit/>
          </a:bodyPr>
          <a:lstStyle/>
          <a:p>
            <a:pPr algn="ctr"/>
            <a:r>
              <a:rPr lang="en-GB" altLang="en-US" b="1" dirty="0">
                <a:solidFill>
                  <a:srgbClr val="7030A0"/>
                </a:solidFill>
              </a:rPr>
              <a:t>Innovations in Coordination:</a:t>
            </a:r>
            <a:endParaRPr lang="en-GB" altLang="en-US" b="1" dirty="0">
              <a:solidFill>
                <a:srgbClr val="7030A0"/>
              </a:solidFill>
              <a:latin typeface="Vijaya" pitchFamily="34" charset="0"/>
              <a:cs typeface="Vijaya" pitchFamily="34" charset="0"/>
            </a:endParaRPr>
          </a:p>
        </p:txBody>
      </p:sp>
      <p:graphicFrame>
        <p:nvGraphicFramePr>
          <p:cNvPr id="6" name="Chart 5"/>
          <p:cNvGraphicFramePr>
            <a:graphicFrameLocks/>
          </p:cNvGraphicFramePr>
          <p:nvPr/>
        </p:nvGraphicFramePr>
        <p:xfrm>
          <a:off x="395536" y="1346200"/>
          <a:ext cx="8136904" cy="49631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 calcmode="lin" valueType="num">
                                      <p:cBhvr additive="base">
                                        <p:cTn id="7" dur="500" fill="hold"/>
                                        <p:tgtEl>
                                          <p:spTgt spid="6">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graphicEl>
                                              <a:chart seriesIdx="-3" categoryIdx="-3" bldStep="gridLegend"/>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graphicEl>
                                              <a:chart seriesIdx="-4" categoryIdx="0" bldStep="category"/>
                                            </p:graphicEl>
                                          </p:spTgt>
                                        </p:tgtEl>
                                        <p:attrNameLst>
                                          <p:attrName>style.visibility</p:attrName>
                                        </p:attrNameLst>
                                      </p:cBhvr>
                                      <p:to>
                                        <p:strVal val="visible"/>
                                      </p:to>
                                    </p:set>
                                    <p:anim calcmode="lin" valueType="num">
                                      <p:cBhvr additive="base">
                                        <p:cTn id="13" dur="500" fill="hold"/>
                                        <p:tgtEl>
                                          <p:spTgt spid="6">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graphicEl>
                                              <a:chart seriesIdx="-4" categoryIdx="0"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graphicEl>
                                              <a:chart seriesIdx="-4" categoryIdx="1" bldStep="category"/>
                                            </p:graphicEl>
                                          </p:spTgt>
                                        </p:tgtEl>
                                        <p:attrNameLst>
                                          <p:attrName>style.visibility</p:attrName>
                                        </p:attrNameLst>
                                      </p:cBhvr>
                                      <p:to>
                                        <p:strVal val="visible"/>
                                      </p:to>
                                    </p:set>
                                    <p:anim calcmode="lin" valueType="num">
                                      <p:cBhvr additive="base">
                                        <p:cTn id="19" dur="500" fill="hold"/>
                                        <p:tgtEl>
                                          <p:spTgt spid="6">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graphicEl>
                                              <a:chart seriesIdx="-4" categoryIdx="1"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graphicEl>
                                              <a:chart seriesIdx="-4" categoryIdx="2" bldStep="category"/>
                                            </p:graphicEl>
                                          </p:spTgt>
                                        </p:tgtEl>
                                        <p:attrNameLst>
                                          <p:attrName>style.visibility</p:attrName>
                                        </p:attrNameLst>
                                      </p:cBhvr>
                                      <p:to>
                                        <p:strVal val="visible"/>
                                      </p:to>
                                    </p:set>
                                    <p:anim calcmode="lin" valueType="num">
                                      <p:cBhvr additive="base">
                                        <p:cTn id="25" dur="500" fill="hold"/>
                                        <p:tgtEl>
                                          <p:spTgt spid="6">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graphicEl>
                                              <a:chart seriesIdx="-4" categoryIdx="2"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graphicEl>
                                              <a:chart seriesIdx="-4" categoryIdx="3" bldStep="category"/>
                                            </p:graphicEl>
                                          </p:spTgt>
                                        </p:tgtEl>
                                        <p:attrNameLst>
                                          <p:attrName>style.visibility</p:attrName>
                                        </p:attrNameLst>
                                      </p:cBhvr>
                                      <p:to>
                                        <p:strVal val="visible"/>
                                      </p:to>
                                    </p:set>
                                    <p:anim calcmode="lin" valueType="num">
                                      <p:cBhvr additive="base">
                                        <p:cTn id="31" dur="500" fill="hold"/>
                                        <p:tgtEl>
                                          <p:spTgt spid="6">
                                            <p:graphicEl>
                                              <a:chart seriesIdx="-4" categoryIdx="3" bldStep="category"/>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graphicEl>
                                              <a:chart seriesIdx="-4" categoryIdx="3"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graphicEl>
                                              <a:chart seriesIdx="-4" categoryIdx="4" bldStep="category"/>
                                            </p:graphicEl>
                                          </p:spTgt>
                                        </p:tgtEl>
                                        <p:attrNameLst>
                                          <p:attrName>style.visibility</p:attrName>
                                        </p:attrNameLst>
                                      </p:cBhvr>
                                      <p:to>
                                        <p:strVal val="visible"/>
                                      </p:to>
                                    </p:set>
                                    <p:anim calcmode="lin" valueType="num">
                                      <p:cBhvr additive="base">
                                        <p:cTn id="37" dur="500" fill="hold"/>
                                        <p:tgtEl>
                                          <p:spTgt spid="6">
                                            <p:graphicEl>
                                              <a:chart seriesIdx="-4" categoryIdx="4" bldStep="category"/>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graphicEl>
                                              <a:chart seriesIdx="-4" categoryIdx="4"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graphicEl>
                                              <a:chart seriesIdx="-4" categoryIdx="5" bldStep="category"/>
                                            </p:graphicEl>
                                          </p:spTgt>
                                        </p:tgtEl>
                                        <p:attrNameLst>
                                          <p:attrName>style.visibility</p:attrName>
                                        </p:attrNameLst>
                                      </p:cBhvr>
                                      <p:to>
                                        <p:strVal val="visible"/>
                                      </p:to>
                                    </p:set>
                                    <p:anim calcmode="lin" valueType="num">
                                      <p:cBhvr additive="base">
                                        <p:cTn id="43" dur="500" fill="hold"/>
                                        <p:tgtEl>
                                          <p:spTgt spid="6">
                                            <p:graphicEl>
                                              <a:chart seriesIdx="-4" categoryIdx="5" bldStep="category"/>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graphicEl>
                                              <a:chart seriesIdx="-4" categoryIdx="5"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graphicEl>
                                              <a:chart seriesIdx="-4" categoryIdx="6" bldStep="category"/>
                                            </p:graphicEl>
                                          </p:spTgt>
                                        </p:tgtEl>
                                        <p:attrNameLst>
                                          <p:attrName>style.visibility</p:attrName>
                                        </p:attrNameLst>
                                      </p:cBhvr>
                                      <p:to>
                                        <p:strVal val="visible"/>
                                      </p:to>
                                    </p:set>
                                    <p:anim calcmode="lin" valueType="num">
                                      <p:cBhvr additive="base">
                                        <p:cTn id="49" dur="500" fill="hold"/>
                                        <p:tgtEl>
                                          <p:spTgt spid="6">
                                            <p:graphicEl>
                                              <a:chart seriesIdx="-4" categoryIdx="6" bldStep="category"/>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graphicEl>
                                              <a:chart seriesIdx="-4" categoryIdx="6"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graphicEl>
                                              <a:chart seriesIdx="-4" categoryIdx="7" bldStep="category"/>
                                            </p:graphicEl>
                                          </p:spTgt>
                                        </p:tgtEl>
                                        <p:attrNameLst>
                                          <p:attrName>style.visibility</p:attrName>
                                        </p:attrNameLst>
                                      </p:cBhvr>
                                      <p:to>
                                        <p:strVal val="visible"/>
                                      </p:to>
                                    </p:set>
                                    <p:anim calcmode="lin" valueType="num">
                                      <p:cBhvr additive="base">
                                        <p:cTn id="55" dur="500" fill="hold"/>
                                        <p:tgtEl>
                                          <p:spTgt spid="6">
                                            <p:graphicEl>
                                              <a:chart seriesIdx="-4" categoryIdx="7" bldStep="category"/>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graphicEl>
                                              <a:chart seriesIdx="-4" categoryIdx="7"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graphicEl>
                                              <a:chart seriesIdx="-4" categoryIdx="8" bldStep="category"/>
                                            </p:graphicEl>
                                          </p:spTgt>
                                        </p:tgtEl>
                                        <p:attrNameLst>
                                          <p:attrName>style.visibility</p:attrName>
                                        </p:attrNameLst>
                                      </p:cBhvr>
                                      <p:to>
                                        <p:strVal val="visible"/>
                                      </p:to>
                                    </p:set>
                                    <p:anim calcmode="lin" valueType="num">
                                      <p:cBhvr additive="base">
                                        <p:cTn id="61" dur="500" fill="hold"/>
                                        <p:tgtEl>
                                          <p:spTgt spid="6">
                                            <p:graphicEl>
                                              <a:chart seriesIdx="-4" categoryIdx="8" bldStep="category"/>
                                            </p:graphic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graphicEl>
                                              <a:chart seriesIdx="-4" categoryIdx="8" bldStep="category"/>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category"/>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914400" y="274638"/>
            <a:ext cx="7772400" cy="418058"/>
          </a:xfrm>
        </p:spPr>
        <p:txBody>
          <a:bodyPr>
            <a:normAutofit fontScale="90000"/>
          </a:bodyPr>
          <a:lstStyle/>
          <a:p>
            <a:pPr algn="ctr"/>
            <a:r>
              <a:rPr lang="en-GB" b="1" dirty="0">
                <a:solidFill>
                  <a:srgbClr val="7030A0"/>
                </a:solidFill>
              </a:rPr>
              <a:t>The Coordinated Community Response</a:t>
            </a:r>
            <a:endParaRPr lang="en-US" b="1" dirty="0">
              <a:solidFill>
                <a:srgbClr val="7030A0"/>
              </a:solidFill>
            </a:endParaRPr>
          </a:p>
        </p:txBody>
      </p:sp>
      <p:graphicFrame>
        <p:nvGraphicFramePr>
          <p:cNvPr id="4" name="Chart 3"/>
          <p:cNvGraphicFramePr>
            <a:graphicFrameLocks/>
          </p:cNvGraphicFramePr>
          <p:nvPr/>
        </p:nvGraphicFramePr>
        <p:xfrm>
          <a:off x="467544" y="692696"/>
          <a:ext cx="7997825" cy="5562525"/>
        </p:xfrm>
        <a:graphic>
          <a:graphicData uri="http://schemas.openxmlformats.org/drawingml/2006/chart">
            <c:chart xmlns:c="http://schemas.openxmlformats.org/drawingml/2006/chart" xmlns:r="http://schemas.openxmlformats.org/officeDocument/2006/relationships" r:id="rId2"/>
          </a:graphicData>
        </a:graphic>
      </p:graphicFrame>
      <p:cxnSp>
        <p:nvCxnSpPr>
          <p:cNvPr id="22531" name="Straight Arrow Connector 4"/>
          <p:cNvCxnSpPr>
            <a:cxnSpLocks noChangeShapeType="1"/>
          </p:cNvCxnSpPr>
          <p:nvPr/>
        </p:nvCxnSpPr>
        <p:spPr bwMode="auto">
          <a:xfrm flipV="1">
            <a:off x="1476375" y="4984750"/>
            <a:ext cx="1800225" cy="28575"/>
          </a:xfrm>
          <a:prstGeom prst="straightConnector1">
            <a:avLst/>
          </a:prstGeom>
          <a:noFill/>
          <a:ln w="9525">
            <a:solidFill>
              <a:schemeClr val="tx1"/>
            </a:solidFill>
            <a:round/>
            <a:headEnd/>
            <a:tailEnd type="triangle" w="med" len="med"/>
          </a:ln>
        </p:spPr>
      </p:cxnSp>
      <p:sp>
        <p:nvSpPr>
          <p:cNvPr id="22532" name="TextBox 5"/>
          <p:cNvSpPr txBox="1">
            <a:spLocks noChangeArrowheads="1"/>
          </p:cNvSpPr>
          <p:nvPr/>
        </p:nvSpPr>
        <p:spPr bwMode="auto">
          <a:xfrm>
            <a:off x="484188" y="4098925"/>
            <a:ext cx="1458912" cy="1016000"/>
          </a:xfrm>
          <a:prstGeom prst="rect">
            <a:avLst/>
          </a:prstGeom>
          <a:noFill/>
          <a:ln w="9525">
            <a:noFill/>
            <a:miter lim="800000"/>
            <a:headEnd/>
            <a:tailEnd/>
          </a:ln>
        </p:spPr>
        <p:txBody>
          <a:bodyPr>
            <a:spAutoFit/>
          </a:bodyPr>
          <a:lstStyle/>
          <a:p>
            <a:r>
              <a:rPr lang="en-GB" sz="2000"/>
              <a:t>DAHA- national housing</a:t>
            </a:r>
          </a:p>
        </p:txBody>
      </p:sp>
      <p:cxnSp>
        <p:nvCxnSpPr>
          <p:cNvPr id="22533" name="Straight Arrow Connector 9"/>
          <p:cNvCxnSpPr>
            <a:cxnSpLocks noChangeShapeType="1"/>
          </p:cNvCxnSpPr>
          <p:nvPr/>
        </p:nvCxnSpPr>
        <p:spPr bwMode="auto">
          <a:xfrm>
            <a:off x="1476375" y="3716338"/>
            <a:ext cx="935038" cy="0"/>
          </a:xfrm>
          <a:prstGeom prst="straightConnector1">
            <a:avLst/>
          </a:prstGeom>
          <a:noFill/>
          <a:ln w="9525">
            <a:solidFill>
              <a:schemeClr val="tx1"/>
            </a:solidFill>
            <a:round/>
            <a:headEnd/>
            <a:tailEnd type="triangle" w="med" len="med"/>
          </a:ln>
        </p:spPr>
      </p:cxnSp>
      <p:sp>
        <p:nvSpPr>
          <p:cNvPr id="22534" name="TextBox 10"/>
          <p:cNvSpPr txBox="1">
            <a:spLocks noChangeArrowheads="1"/>
          </p:cNvSpPr>
          <p:nvPr/>
        </p:nvSpPr>
        <p:spPr bwMode="auto">
          <a:xfrm>
            <a:off x="441325" y="2827338"/>
            <a:ext cx="1476375" cy="1016000"/>
          </a:xfrm>
          <a:prstGeom prst="rect">
            <a:avLst/>
          </a:prstGeom>
          <a:noFill/>
          <a:ln w="9525">
            <a:noFill/>
            <a:miter lim="800000"/>
            <a:headEnd/>
            <a:tailEnd/>
          </a:ln>
        </p:spPr>
        <p:txBody>
          <a:bodyPr>
            <a:spAutoFit/>
          </a:bodyPr>
          <a:lstStyle/>
          <a:p>
            <a:r>
              <a:rPr lang="en-GB" sz="2000"/>
              <a:t>National Health Alliance</a:t>
            </a:r>
          </a:p>
        </p:txBody>
      </p:sp>
      <p:sp>
        <p:nvSpPr>
          <p:cNvPr id="22535" name="TextBox 11"/>
          <p:cNvSpPr txBox="1">
            <a:spLocks noChangeArrowheads="1"/>
          </p:cNvSpPr>
          <p:nvPr/>
        </p:nvSpPr>
        <p:spPr bwMode="auto">
          <a:xfrm>
            <a:off x="684213" y="5949279"/>
            <a:ext cx="8280400" cy="646331"/>
          </a:xfrm>
          <a:prstGeom prst="rect">
            <a:avLst/>
          </a:prstGeom>
          <a:noFill/>
          <a:ln w="9525">
            <a:noFill/>
            <a:miter lim="800000"/>
            <a:headEnd/>
            <a:tailEnd/>
          </a:ln>
        </p:spPr>
        <p:txBody>
          <a:bodyPr wrap="square">
            <a:spAutoFit/>
          </a:bodyPr>
          <a:lstStyle/>
          <a:p>
            <a:r>
              <a:rPr lang="en-GB" dirty="0">
                <a:solidFill>
                  <a:srgbClr val="660066"/>
                </a:solidFill>
              </a:rPr>
              <a:t>Training </a:t>
            </a:r>
            <a:r>
              <a:rPr lang="en-GB" dirty="0">
                <a:solidFill>
                  <a:srgbClr val="660066"/>
                </a:solidFill>
                <a:latin typeface="Wingdings" pitchFamily="2" charset="2"/>
              </a:rPr>
              <a:t>s</a:t>
            </a:r>
            <a:r>
              <a:rPr lang="en-GB" dirty="0">
                <a:solidFill>
                  <a:srgbClr val="660066"/>
                </a:solidFill>
              </a:rPr>
              <a:t> Consultancy </a:t>
            </a:r>
            <a:r>
              <a:rPr lang="en-GB" dirty="0">
                <a:solidFill>
                  <a:srgbClr val="660066"/>
                </a:solidFill>
                <a:latin typeface="Wingdings" pitchFamily="2" charset="2"/>
              </a:rPr>
              <a:t>s</a:t>
            </a:r>
            <a:r>
              <a:rPr lang="en-GB" dirty="0">
                <a:solidFill>
                  <a:srgbClr val="660066"/>
                </a:solidFill>
              </a:rPr>
              <a:t> DHRs </a:t>
            </a:r>
            <a:r>
              <a:rPr lang="en-GB" dirty="0">
                <a:solidFill>
                  <a:srgbClr val="660066"/>
                </a:solidFill>
                <a:latin typeface="Wingdings" pitchFamily="2" charset="2"/>
              </a:rPr>
              <a:t>s</a:t>
            </a:r>
            <a:r>
              <a:rPr lang="en-GB" dirty="0">
                <a:solidFill>
                  <a:srgbClr val="660066"/>
                </a:solidFill>
              </a:rPr>
              <a:t> Survivor Consultation</a:t>
            </a:r>
          </a:p>
          <a:p>
            <a:r>
              <a:rPr lang="en-GB" dirty="0">
                <a:solidFill>
                  <a:srgbClr val="660066"/>
                </a:solidFill>
              </a:rPr>
              <a:t>DVCN- domestic violence coordinators network</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Autofit/>
          </a:bodyPr>
          <a:lstStyle/>
          <a:p>
            <a:pPr algn="ctr"/>
            <a:br>
              <a:rPr lang="en-GB" sz="3000" b="1" dirty="0">
                <a:solidFill>
                  <a:srgbClr val="0070C0"/>
                </a:solidFill>
              </a:rPr>
            </a:br>
            <a:br>
              <a:rPr lang="en-GB" sz="3000" b="1" dirty="0">
                <a:solidFill>
                  <a:srgbClr val="0070C0"/>
                </a:solidFill>
              </a:rPr>
            </a:br>
            <a:br>
              <a:rPr lang="en-GB" sz="3000" b="1" dirty="0">
                <a:solidFill>
                  <a:srgbClr val="0070C0"/>
                </a:solidFill>
              </a:rPr>
            </a:br>
            <a:r>
              <a:rPr lang="en-GB" sz="3000" b="1" dirty="0">
                <a:solidFill>
                  <a:srgbClr val="7030A0"/>
                </a:solidFill>
              </a:rPr>
              <a:t>What is a Coordinated Community Response?</a:t>
            </a:r>
          </a:p>
        </p:txBody>
      </p:sp>
      <p:sp>
        <p:nvSpPr>
          <p:cNvPr id="3" name="Content Placeholder 2"/>
          <p:cNvSpPr>
            <a:spLocks noGrp="1"/>
          </p:cNvSpPr>
          <p:nvPr>
            <p:ph sz="quarter" idx="1"/>
          </p:nvPr>
        </p:nvSpPr>
        <p:spPr>
          <a:xfrm>
            <a:off x="457200" y="1124744"/>
            <a:ext cx="8229600" cy="5472608"/>
          </a:xfrm>
        </p:spPr>
        <p:txBody>
          <a:bodyPr>
            <a:normAutofit/>
          </a:bodyPr>
          <a:lstStyle/>
          <a:p>
            <a:r>
              <a:rPr lang="en-GB" sz="2000" dirty="0">
                <a:latin typeface="+mj-lt"/>
              </a:rPr>
              <a:t>CCR started as Domestic Violence model and we are adapting it to VAWG.</a:t>
            </a:r>
            <a:br>
              <a:rPr lang="en-GB" sz="2000" dirty="0"/>
            </a:br>
            <a:endParaRPr lang="en-GB" sz="1000" dirty="0">
              <a:latin typeface="+mj-lt"/>
            </a:endParaRPr>
          </a:p>
          <a:p>
            <a:pPr algn="just"/>
            <a:r>
              <a:rPr lang="en-GB" sz="2000" dirty="0">
                <a:latin typeface="+mj-lt"/>
              </a:rPr>
              <a:t>Every agency who has a responsibility for dealing with victims of violence [against women and girls], their children or perpetrators, must work effectively within their own agency  </a:t>
            </a:r>
            <a:r>
              <a:rPr lang="en-GB" sz="2000" b="1" i="1" dirty="0">
                <a:latin typeface="+mj-lt"/>
              </a:rPr>
              <a:t>And</a:t>
            </a:r>
            <a:r>
              <a:rPr lang="en-GB" sz="2000" b="1" dirty="0">
                <a:latin typeface="+mj-lt"/>
              </a:rPr>
              <a:t>  </a:t>
            </a:r>
            <a:r>
              <a:rPr lang="en-GB" sz="2000" dirty="0">
                <a:latin typeface="+mj-lt"/>
              </a:rPr>
              <a:t>with all the other agencies who also have that responsibility in order to secure the safety of the victim and their children and hold perpetrators to account.  </a:t>
            </a:r>
            <a:r>
              <a:rPr lang="en-GB" sz="2000" i="1" dirty="0">
                <a:latin typeface="+mj-lt"/>
              </a:rPr>
              <a:t>The process by which this work is integrated and managed is known as the CCR.</a:t>
            </a:r>
          </a:p>
          <a:p>
            <a:pPr algn="just"/>
            <a:endParaRPr lang="en-GB" sz="1000" i="1" dirty="0">
              <a:latin typeface="+mj-lt"/>
            </a:endParaRPr>
          </a:p>
          <a:p>
            <a:pPr algn="just"/>
            <a:r>
              <a:rPr lang="en-GB" sz="2000" dirty="0">
                <a:latin typeface="+mj-lt"/>
              </a:rPr>
              <a:t>The broadest response - addressing risk and need:</a:t>
            </a:r>
          </a:p>
          <a:p>
            <a:pPr lvl="2" algn="just"/>
            <a:r>
              <a:rPr lang="en-GB" sz="2000" dirty="0">
                <a:latin typeface="+mj-lt"/>
              </a:rPr>
              <a:t>Prevention	</a:t>
            </a:r>
          </a:p>
          <a:p>
            <a:pPr lvl="2" algn="just"/>
            <a:r>
              <a:rPr lang="en-GB" sz="2000" dirty="0">
                <a:latin typeface="+mj-lt"/>
              </a:rPr>
              <a:t>Early Intervention</a:t>
            </a:r>
          </a:p>
          <a:p>
            <a:pPr lvl="2" algn="just"/>
            <a:r>
              <a:rPr lang="en-GB" sz="2000" dirty="0">
                <a:latin typeface="+mj-lt"/>
              </a:rPr>
              <a:t>Dealing with Crisis and Risk fluctuation</a:t>
            </a:r>
          </a:p>
          <a:p>
            <a:pPr lvl="2" algn="just"/>
            <a:r>
              <a:rPr lang="en-GB" sz="2000" dirty="0">
                <a:latin typeface="+mj-lt"/>
              </a:rPr>
              <a:t>Long term recovery and Safety</a:t>
            </a:r>
          </a:p>
          <a:p>
            <a:pPr algn="just"/>
            <a:endParaRPr lang="en-GB" sz="2000" dirty="0"/>
          </a:p>
          <a:p>
            <a:pPr algn="just"/>
            <a:endParaRPr lang="en-GB" sz="2000" dirty="0"/>
          </a:p>
          <a:p>
            <a:pPr algn="just"/>
            <a:endParaRPr lang="en-GB" sz="2000" dirty="0"/>
          </a:p>
          <a:p>
            <a:pPr algn="just"/>
            <a:endParaRPr lang="en-GB" sz="2000" dirty="0"/>
          </a:p>
          <a:p>
            <a:pPr algn="just"/>
            <a:endParaRPr lang="en-GB" sz="2000" i="1" dirty="0"/>
          </a:p>
          <a:p>
            <a:pPr algn="just"/>
            <a:endParaRPr lang="en-GB" sz="2000" i="1" dirty="0"/>
          </a:p>
          <a:p>
            <a:pPr algn="just"/>
            <a:endParaRPr lang="en-GB" sz="2000" i="1" dirty="0"/>
          </a:p>
          <a:p>
            <a:pPr algn="just">
              <a:buNone/>
            </a:pPr>
            <a:endParaRPr lang="en-GB" sz="2000" i="1" dirty="0"/>
          </a:p>
          <a:p>
            <a:pPr algn="just"/>
            <a:endParaRPr lang="en-GB" sz="2000" i="1" dirty="0"/>
          </a:p>
          <a:p>
            <a:pPr algn="just"/>
            <a:endParaRPr lang="en-GB" sz="2000" i="1" dirty="0"/>
          </a:p>
          <a:p>
            <a:pPr>
              <a:buNone/>
            </a:pPr>
            <a:endParaRPr lang="en-GB" sz="2000" b="1"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a:defRPr/>
            </a:pPr>
            <a:r>
              <a:rPr lang="en-GB" b="1" dirty="0">
                <a:solidFill>
                  <a:srgbClr val="660066"/>
                </a:solidFill>
                <a:cs typeface="ＭＳ Ｐゴシック" pitchFamily="-107" charset="-128"/>
              </a:rPr>
              <a:t>Core Values of the CCR:</a:t>
            </a:r>
          </a:p>
        </p:txBody>
      </p:sp>
      <p:sp>
        <p:nvSpPr>
          <p:cNvPr id="3" name="Content Placeholder 2"/>
          <p:cNvSpPr>
            <a:spLocks noGrp="1"/>
          </p:cNvSpPr>
          <p:nvPr>
            <p:ph sz="quarter" idx="1"/>
          </p:nvPr>
        </p:nvSpPr>
        <p:spPr/>
        <p:txBody>
          <a:bodyPr>
            <a:normAutofit fontScale="92500" lnSpcReduction="10000"/>
          </a:bodyPr>
          <a:lstStyle/>
          <a:p>
            <a:pPr marL="0" indent="0">
              <a:buFontTx/>
              <a:buNone/>
              <a:defRPr/>
            </a:pPr>
            <a:endParaRPr lang="en-GB" dirty="0">
              <a:latin typeface="+mj-lt"/>
              <a:cs typeface="ＭＳ Ｐゴシック" pitchFamily="-107" charset="-128"/>
            </a:endParaRPr>
          </a:p>
          <a:p>
            <a:pPr>
              <a:defRPr/>
            </a:pPr>
            <a:r>
              <a:rPr lang="en-GB" sz="2800" dirty="0">
                <a:latin typeface="+mj-lt"/>
                <a:cs typeface="ＭＳ Ｐゴシック" pitchFamily="-107" charset="-128"/>
              </a:rPr>
              <a:t>Collaboration</a:t>
            </a:r>
          </a:p>
          <a:p>
            <a:pPr>
              <a:defRPr/>
            </a:pPr>
            <a:r>
              <a:rPr lang="en-GB" sz="2800" dirty="0">
                <a:latin typeface="+mj-lt"/>
                <a:cs typeface="ＭＳ Ｐゴシック" pitchFamily="-107" charset="-128"/>
              </a:rPr>
              <a:t>Connected with gender inequality</a:t>
            </a:r>
          </a:p>
          <a:p>
            <a:pPr>
              <a:defRPr/>
            </a:pPr>
            <a:r>
              <a:rPr lang="en-GB" sz="2800" dirty="0">
                <a:latin typeface="+mj-lt"/>
                <a:cs typeface="ＭＳ Ｐゴシック" pitchFamily="-107" charset="-128"/>
              </a:rPr>
              <a:t>Individual experiences</a:t>
            </a:r>
          </a:p>
          <a:p>
            <a:pPr>
              <a:defRPr/>
            </a:pPr>
            <a:r>
              <a:rPr lang="en-GB" sz="2800" dirty="0">
                <a:latin typeface="+mj-lt"/>
                <a:cs typeface="ＭＳ Ｐゴシック" pitchFamily="-107" charset="-128"/>
              </a:rPr>
              <a:t>Whole system/ whole person</a:t>
            </a:r>
          </a:p>
          <a:p>
            <a:pPr>
              <a:defRPr/>
            </a:pPr>
            <a:r>
              <a:rPr lang="en-GB" sz="2800" dirty="0">
                <a:latin typeface="+mj-lt"/>
                <a:cs typeface="ＭＳ Ｐゴシック" pitchFamily="-107" charset="-128"/>
              </a:rPr>
              <a:t>Responsibility for safety rests with systems and community</a:t>
            </a:r>
          </a:p>
          <a:p>
            <a:pPr>
              <a:defRPr/>
            </a:pPr>
            <a:r>
              <a:rPr lang="en-GB" sz="2800" dirty="0">
                <a:latin typeface="+mj-lt"/>
                <a:cs typeface="ＭＳ Ｐゴシック" pitchFamily="-107" charset="-128"/>
              </a:rPr>
              <a:t>Perpetrators held accountable</a:t>
            </a:r>
          </a:p>
          <a:p>
            <a:pPr>
              <a:defRPr/>
            </a:pPr>
            <a:r>
              <a:rPr lang="en-GB" sz="2800" dirty="0">
                <a:latin typeface="+mj-lt"/>
                <a:cs typeface="ＭＳ Ｐゴシック" pitchFamily="-107" charset="-128"/>
              </a:rPr>
              <a:t>Support organisational response- not to replace it</a:t>
            </a:r>
          </a:p>
          <a:p>
            <a:pPr>
              <a:defRPr/>
            </a:pPr>
            <a:r>
              <a:rPr lang="en-GB" sz="2800" dirty="0">
                <a:latin typeface="+mj-lt"/>
                <a:cs typeface="ＭＳ Ｐゴシック" pitchFamily="-107" charset="-128"/>
              </a:rPr>
              <a:t>Shared understanding, shared leadership</a:t>
            </a:r>
            <a:endParaRPr lang="en-GB" dirty="0">
              <a:latin typeface="+mj-lt"/>
            </a:endParaRPr>
          </a:p>
        </p:txBody>
      </p:sp>
      <p:sp>
        <p:nvSpPr>
          <p:cNvPr id="4" name="Left Brace 3"/>
          <p:cNvSpPr/>
          <p:nvPr/>
        </p:nvSpPr>
        <p:spPr>
          <a:xfrm>
            <a:off x="4499992" y="2276872"/>
            <a:ext cx="155448" cy="914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latin typeface="+mj-lt"/>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68263"/>
            <a:ext cx="8191500" cy="990600"/>
          </a:xfrm>
        </p:spPr>
        <p:txBody>
          <a:bodyPr>
            <a:normAutofit fontScale="90000"/>
          </a:bodyPr>
          <a:lstStyle/>
          <a:p>
            <a:r>
              <a:rPr lang="en-GB" altLang="en-US"/>
              <a:t>Accountability Five Ways (from EP 2009)</a:t>
            </a:r>
          </a:p>
        </p:txBody>
      </p:sp>
      <p:graphicFrame>
        <p:nvGraphicFramePr>
          <p:cNvPr id="4" name="Content Placeholder 3"/>
          <p:cNvGraphicFramePr>
            <a:graphicFrameLocks noGrp="1"/>
          </p:cNvGraphicFramePr>
          <p:nvPr>
            <p:ph idx="1"/>
          </p:nvPr>
        </p:nvGraphicFramePr>
        <p:xfrm>
          <a:off x="304800" y="1295400"/>
          <a:ext cx="80010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292" name="TextBox 4"/>
          <p:cNvSpPr txBox="1">
            <a:spLocks noChangeArrowheads="1"/>
          </p:cNvSpPr>
          <p:nvPr/>
        </p:nvSpPr>
        <p:spPr bwMode="auto">
          <a:xfrm>
            <a:off x="6300788" y="2349500"/>
            <a:ext cx="31305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7F337F"/>
              </a:buClr>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7F337F"/>
              </a:buClr>
              <a:buChar char="•"/>
              <a:defRPr sz="16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ClrTx/>
              <a:buFontTx/>
              <a:buNone/>
            </a:pPr>
            <a:r>
              <a:rPr lang="en-GB" altLang="en-US" sz="2400">
                <a:latin typeface="Times" panose="02020603050405020304" pitchFamily="18" charset="0"/>
              </a:rPr>
              <a:t>Holding offenders to account for the harm they have done</a:t>
            </a:r>
          </a:p>
        </p:txBody>
      </p:sp>
      <p:sp>
        <p:nvSpPr>
          <p:cNvPr id="12293" name="TextBox 5"/>
          <p:cNvSpPr txBox="1">
            <a:spLocks noChangeArrowheads="1"/>
          </p:cNvSpPr>
          <p:nvPr/>
        </p:nvSpPr>
        <p:spPr bwMode="auto">
          <a:xfrm>
            <a:off x="5364163" y="4602163"/>
            <a:ext cx="3132137"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7F337F"/>
              </a:buClr>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7F337F"/>
              </a:buClr>
              <a:buChar char="•"/>
              <a:defRPr sz="16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ClrTx/>
              <a:buFontTx/>
              <a:buNone/>
            </a:pPr>
            <a:r>
              <a:rPr lang="en-GB" altLang="en-US" sz="2400">
                <a:latin typeface="Times" panose="02020603050405020304" pitchFamily="18" charset="0"/>
              </a:rPr>
              <a:t>Holding practitioners to account for the safely and wellbeing of survivors</a:t>
            </a:r>
          </a:p>
        </p:txBody>
      </p:sp>
      <p:sp>
        <p:nvSpPr>
          <p:cNvPr id="12294" name="TextBox 6"/>
          <p:cNvSpPr txBox="1">
            <a:spLocks noChangeArrowheads="1"/>
          </p:cNvSpPr>
          <p:nvPr/>
        </p:nvSpPr>
        <p:spPr bwMode="auto">
          <a:xfrm>
            <a:off x="304800" y="4868863"/>
            <a:ext cx="30432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7F337F"/>
              </a:buClr>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7F337F"/>
              </a:buClr>
              <a:buChar char="•"/>
              <a:defRPr sz="16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ClrTx/>
              <a:buFontTx/>
              <a:buNone/>
            </a:pPr>
            <a:r>
              <a:rPr lang="en-GB" altLang="en-US" sz="2400">
                <a:latin typeface="Times" panose="02020603050405020304" pitchFamily="18" charset="0"/>
              </a:rPr>
              <a:t>Holding practitioners to account for the due process of offenders</a:t>
            </a:r>
          </a:p>
        </p:txBody>
      </p:sp>
      <p:sp>
        <p:nvSpPr>
          <p:cNvPr id="12295" name="TextBox 7"/>
          <p:cNvSpPr txBox="1">
            <a:spLocks noChangeArrowheads="1"/>
          </p:cNvSpPr>
          <p:nvPr/>
        </p:nvSpPr>
        <p:spPr bwMode="auto">
          <a:xfrm>
            <a:off x="0" y="2205038"/>
            <a:ext cx="27717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7F337F"/>
              </a:buClr>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7F337F"/>
              </a:buClr>
              <a:buChar char="•"/>
              <a:defRPr sz="16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ClrTx/>
              <a:buFontTx/>
              <a:buNone/>
            </a:pPr>
            <a:r>
              <a:rPr lang="en-GB" altLang="en-US" sz="2400">
                <a:latin typeface="Times" panose="02020603050405020304" pitchFamily="18" charset="0"/>
              </a:rPr>
              <a:t>Holing practitioners accountable to other interveners in the system</a:t>
            </a:r>
          </a:p>
        </p:txBody>
      </p:sp>
      <p:sp>
        <p:nvSpPr>
          <p:cNvPr id="12296" name="TextBox 8"/>
          <p:cNvSpPr txBox="1">
            <a:spLocks noChangeArrowheads="1"/>
          </p:cNvSpPr>
          <p:nvPr/>
        </p:nvSpPr>
        <p:spPr bwMode="auto">
          <a:xfrm>
            <a:off x="2339975" y="901700"/>
            <a:ext cx="39608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7F337F"/>
              </a:buClr>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7F337F"/>
              </a:buClr>
              <a:buChar char="•"/>
              <a:defRPr sz="16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7F337F"/>
              </a:buClr>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7F337F"/>
              </a:buClr>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ClrTx/>
              <a:buFontTx/>
              <a:buNone/>
            </a:pPr>
            <a:r>
              <a:rPr lang="en-GB" altLang="en-US" sz="2400">
                <a:latin typeface="Times" panose="02020603050405020304" pitchFamily="18" charset="0"/>
              </a:rPr>
              <a:t>Holding agencies accountable to other agencies</a:t>
            </a:r>
          </a:p>
        </p:txBody>
      </p:sp>
    </p:spTree>
    <p:extLst>
      <p:ext uri="{BB962C8B-B14F-4D97-AF65-F5344CB8AC3E}">
        <p14:creationId xmlns:p14="http://schemas.microsoft.com/office/powerpoint/2010/main" val="1333729873"/>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8215</TotalTime>
  <Words>1379</Words>
  <Application>Microsoft Office PowerPoint</Application>
  <PresentationFormat>On-screen Show (4:3)</PresentationFormat>
  <Paragraphs>217</Paragraphs>
  <Slides>21</Slides>
  <Notes>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21</vt:i4>
      </vt:variant>
    </vt:vector>
  </HeadingPairs>
  <TitlesOfParts>
    <vt:vector size="33" baseType="lpstr">
      <vt:lpstr>MS PGothic</vt:lpstr>
      <vt:lpstr>MS PGothic</vt:lpstr>
      <vt:lpstr>Arial</vt:lpstr>
      <vt:lpstr>Calibri</vt:lpstr>
      <vt:lpstr>Franklin Gothic Book</vt:lpstr>
      <vt:lpstr>Lucida Sans Unicode</vt:lpstr>
      <vt:lpstr>Perpetua</vt:lpstr>
      <vt:lpstr>Times</vt:lpstr>
      <vt:lpstr>Vijaya</vt:lpstr>
      <vt:lpstr>Wingdings</vt:lpstr>
      <vt:lpstr>Wingdings 2</vt:lpstr>
      <vt:lpstr>Equity</vt:lpstr>
      <vt:lpstr>STADV</vt:lpstr>
      <vt:lpstr>London, UK and the Tri-Boroughs</vt:lpstr>
      <vt:lpstr>First a little about STADV</vt:lpstr>
      <vt:lpstr>Ellen Pence our LBHF Cllr Lisa Holman in 1997</vt:lpstr>
      <vt:lpstr>Innovations in Coordination:</vt:lpstr>
      <vt:lpstr>The Coordinated Community Response</vt:lpstr>
      <vt:lpstr>   What is a Coordinated Community Response?</vt:lpstr>
      <vt:lpstr>Core Values of the CCR:</vt:lpstr>
      <vt:lpstr>Accountability Five Ways (from EP 2009)</vt:lpstr>
      <vt:lpstr>Pillars of our CCR:</vt:lpstr>
      <vt:lpstr>Who is involved? </vt:lpstr>
      <vt:lpstr>The Tri-Borough CCR structure:</vt:lpstr>
      <vt:lpstr> Our 7 Strategic Aims</vt:lpstr>
      <vt:lpstr>PowerPoint Presentation</vt:lpstr>
      <vt:lpstr>PowerPoint Presentation</vt:lpstr>
      <vt:lpstr>VAWG Commissioning</vt:lpstr>
      <vt:lpstr>Frontline Service Innovation:</vt:lpstr>
      <vt:lpstr>Outcomes and Outputs 2015/16</vt:lpstr>
      <vt:lpstr>   DHR lessons:   Examples of what happened when we do not have a CCR</vt:lpstr>
      <vt:lpstr>PowerPoint Presentation</vt:lpstr>
      <vt:lpstr>For more information,  please contact:</vt:lpstr>
    </vt:vector>
  </TitlesOfParts>
  <Company>Westminster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lbutler</dc:creator>
  <cp:lastModifiedBy>Wendy Salt</cp:lastModifiedBy>
  <cp:revision>53</cp:revision>
  <cp:lastPrinted>2016-10-13T11:44:56Z</cp:lastPrinted>
  <dcterms:created xsi:type="dcterms:W3CDTF">2015-03-04T15:34:45Z</dcterms:created>
  <dcterms:modified xsi:type="dcterms:W3CDTF">2017-07-24T13:31:47Z</dcterms:modified>
</cp:coreProperties>
</file>